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85"/>
  </p:notesMasterIdLst>
  <p:sldIdLst>
    <p:sldId id="256" r:id="rId5"/>
    <p:sldId id="257" r:id="rId6"/>
    <p:sldId id="316" r:id="rId7"/>
    <p:sldId id="318" r:id="rId8"/>
    <p:sldId id="319" r:id="rId9"/>
    <p:sldId id="320" r:id="rId10"/>
    <p:sldId id="259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73" r:id="rId50"/>
    <p:sldId id="374" r:id="rId51"/>
    <p:sldId id="375" r:id="rId52"/>
    <p:sldId id="376" r:id="rId53"/>
    <p:sldId id="377" r:id="rId54"/>
    <p:sldId id="379" r:id="rId55"/>
    <p:sldId id="378" r:id="rId56"/>
    <p:sldId id="380" r:id="rId57"/>
    <p:sldId id="381" r:id="rId58"/>
    <p:sldId id="382" r:id="rId59"/>
    <p:sldId id="383" r:id="rId60"/>
    <p:sldId id="384" r:id="rId61"/>
    <p:sldId id="385" r:id="rId62"/>
    <p:sldId id="362" r:id="rId63"/>
    <p:sldId id="363" r:id="rId64"/>
    <p:sldId id="364" r:id="rId65"/>
    <p:sldId id="365" r:id="rId66"/>
    <p:sldId id="368" r:id="rId67"/>
    <p:sldId id="369" r:id="rId68"/>
    <p:sldId id="370" r:id="rId69"/>
    <p:sldId id="371" r:id="rId70"/>
    <p:sldId id="372" r:id="rId71"/>
    <p:sldId id="367" r:id="rId72"/>
    <p:sldId id="366" r:id="rId73"/>
    <p:sldId id="386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267" r:id="rId84"/>
  </p:sldIdLst>
  <p:sldSz cx="12192000" cy="6858000"/>
  <p:notesSz cx="6832600" cy="9963150"/>
  <p:embeddedFontLst>
    <p:embeddedFont>
      <p:font typeface="TH SarabunPSK" panose="020B0500040200020003" pitchFamily="34" charset="-34"/>
      <p:regular r:id="rId86"/>
      <p:bold r:id="rId87"/>
      <p:italic r:id="rId88"/>
      <p:boldItalic r:id="rId89"/>
    </p:embeddedFont>
    <p:embeddedFont>
      <p:font typeface="Cordia New" panose="020B0304020202020204" pitchFamily="34" charset="-34"/>
      <p:regular r:id="rId90"/>
      <p:bold r:id="rId91"/>
      <p:italic r:id="rId92"/>
      <p:boldItalic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4FDE"/>
    <a:srgbClr val="BD202C"/>
    <a:srgbClr val="DDF1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2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8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793" cy="499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70226" y="0"/>
            <a:ext cx="2960793" cy="499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6E4BB-B720-4FCE-B579-581073890AE3}" type="datetimeFigureOut">
              <a:rPr lang="th-TH" smtClean="0"/>
              <a:t>11/07/64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1246188"/>
            <a:ext cx="5975350" cy="3362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3260" y="4794766"/>
            <a:ext cx="5466080" cy="392299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9463264"/>
            <a:ext cx="2960793" cy="499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70226" y="9463264"/>
            <a:ext cx="2960793" cy="499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9EE4-6B5C-4E14-A0EB-6AC31CF5CDA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640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029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76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6949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77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7380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78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7138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79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418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การทำงานของคอมพิวเตอร์จะต้องทำตามโปรแกรมที่กำหนดไว้ในหน่วยความจำ โดยโปรแกรมเกิดจากการนำคำสั่งมาต่อเรียงกัน เมื่อคอมพิวเตอร์ทำงาน หน่วยควบคุมการอ่านคำสั่งต่างๆ เข้ามาประมวลผลในซีพียู โดยวงรอบของการทำคำสั่งของซีพียูประกอบด้วยขึ้นตอนการทำงานพื้นฐาน 4 ขั้นตอนดังนี้</a:t>
            </a:r>
          </a:p>
          <a:p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1.ขึ้นตอนการรับเข้าข้อมูล (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fetch) 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เริ่มแรกหน่วยควบคุมรหัสคำสั่งและข้อมูลที่จะประมวลผลจากหน่วยความจำ</a:t>
            </a:r>
          </a:p>
          <a:p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2.ขั้นตอนการถอดรหัส (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decode) 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เมื่อรหัสคำสั่งเข้ามาอยู่ในซีพียูแล้ว หน่วยควบคุมจะถอดรหัสคำสั่งแล้วส่งคำสั่งและข้อมูลไปยังหน่วยคำนวณและตรรกะ</a:t>
            </a:r>
          </a:p>
          <a:p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3.ขั้นตอนการทำงาน (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execute) 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หน่วยคำนวณและตรรกะทำการคำนวณโดยใช้ข้อมูลที่ได้รับมาถอดรหัสคำสั่ง และทราบแล้วว่าต้องการทำอะไร ซีพียูก็จะทำตามคำสั่งนั้น</a:t>
            </a:r>
          </a:p>
          <a:p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4.ขั้นตอนการเก็บ (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store) 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หลังจากทำคำสั่งก็จะเก็บผลลัพธ์ที่ได้ไว้ในหน่วยความจำ</a:t>
            </a:r>
          </a:p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89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หลักการทำงานของเครื่องพิมพ์ </a:t>
            </a:r>
            <a:r>
              <a:rPr lang="en-US" sz="18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Inkjet Printer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เครื่องพิมพ์ที่ใช้วิธีพ่นน้ำหมึกลงไปบนวัตถุงาน  โดยหมึกจะถูกฉีดออกจากรูขนาดเล็กบนหัวพิมพ์  ซึ่งหมึกที่ใช้จะเป็นแม่สี 3 สี คือ แดง เหลือง และน้ำเงิน  บางเครื่องจะใช้ 2 กล่อง  คือ  น้ำหมึกสีดำกับตัวแม่สี  สามารถพิมพ์ได้เร็ว  คือ  ประมาณ 9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sz="18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คุณลักษณะเด่นของเครื่องพิมพ์แบบนี้คือ</a:t>
            </a:r>
          </a:p>
          <a:p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สามารถพิมพ์ภาพสีได้  โดยมีตลับหมึกสีแยกอิสระ  สามารถถอดเปลี่ยนใหม่ได้ -  คุณภาพการพิมพ์คมชัดกว่าแบบใช้หัวเข็ม  ให้ความละเอียดสูง  เหมาะสมสำหรับงาน</a:t>
            </a:r>
            <a:r>
              <a:rPr lang="th-TH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ด้านกราฟิค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และงานด้านการนำเสนอ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สามารถพิมพ์บนผิววัสดุอื่นๆ นอกจากบนกระดาษได้  เช่น  แผ่นใส  สติ๊กเกอร์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หลักการทำงาน</a:t>
            </a:r>
          </a:p>
          <a:p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เมื่อเราทำการสั่งพิมพ์ด้วยการกดคลิกที่ปุ่ม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ที่หน้าจอคอมพิวเตอร์จะเกิดกระบวนการทำงานเป็นลำดับต่อเนื่องดังนี้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ซอฟต์แวร์ที่ใช้จะส่งข้อมูลให้เป็นรูปแบบที่เครื่องพิมพ์สามารถเข้าใจได้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ไดรฟ์เวอร์จะส่งข้อมูลจากคอมพิวเตอร์ไปยังเครื่องพิมพ์  ผ่านอุปกรณ์เชื่อมต่อ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เครื่องพิมพ์จะรับข้อมูลจากคอมพิวเตอร์และทำการเก็บข้อมูลนั้นไว้ในบัฟเฟอร์  ซึ่งอยู่ในหน่วยความจำ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ขนาดตั้งแต่ 512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จนถึง 16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ขึ้นอยู่กับรุ่น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หากเครื่องพิมพ์ไม่ตอบสนองการทำงานในช่วงระยะเวลาหนึ่ง  อาจเป็นเพราะเครื่องกำลัง</a:t>
            </a:r>
            <a:r>
              <a:rPr lang="th-TH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เข้าสุ่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วงรอบของการทำความสะอาดหัวพิมพ์แบบสั้นๆ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เมื่อกระดาษผ่านเข้าไปในเครื่องคอมพิมพ์  จะเริ่มพิมพ์จากตำแหน่งเริ่มต้นของหน้าแรก  </a:t>
            </a:r>
            <a:r>
              <a:rPr lang="th-TH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สเต็ปเปอร์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มอเตอร์หัวพิมพ์จะบังคับสายพานให้เลื่อนชุดหิวพิมพ์ไปมาอย่างเป็นจังหวะ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การพิมพ์ของ</a:t>
            </a:r>
            <a:r>
              <a:rPr lang="th-TH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อิงก์เจ็ต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จะพิมพ์ทีละจุด  ทีละแถบเรียงต่อเนื่องติดกันไปบนกระดาษ  ซึ่งหัวพิมพ์จะฉีดหมึกในโหมดสี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CMYK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ได้อย่างแม่นยำ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เมื่อสิ้นสุดการพ่นหมึกในหนึ่งแถวกระดาษ  เครื่องก็จะเลื่อนกระดาษขึ้นพิมพ์แถวต่อมา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กระบวนการนี้จะดำเนินไปอย่างต่อเนื่องจนกระทั่งพิมพ์เสร็จหมดทั้งหน้า  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เมื่อการพิมพ์เสร็จสมบูรณ์  หัวพิมพ์จะหยุด  </a:t>
            </a:r>
            <a:r>
              <a:rPr lang="th-TH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สเต็ปเปอร์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มอเตอร์ที่ดึงกระดาษจะหมุนลุกกลิ้งผลักกระดาษที่พิมพ์เสร็จแล้วออกไปด้านหน้าเครื่องพิมพ์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65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1414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หลักการทำงาน</a:t>
            </a:r>
            <a:r>
              <a:rPr lang="th-TH" sz="18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เครื่องพิมพ์ </a:t>
            </a:r>
            <a:r>
              <a:rPr lang="en-US" sz="18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หลักทางฟิสิกส์ของแสงเมื่อแสงตกกระทบวัตถุ </a:t>
            </a:r>
            <a:r>
              <a:rPr lang="th-TH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โฟ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อนของแสงจะทำให้วัตถุบางชนิดเกิดไฟฟ้าสถิตที่เปลี่ยนแปลงหลักการนี้นำมาใช้ในการทำเลเซอร์พรินเตอร์โดยใช้แสงเลเซอร์ที่มีความเข้มแสงและรายละเอียดสูงเป็นตัวฉายแสงลงบน 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Photorecepter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drum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แสดงรูปภาพที่ต้องการ</a:t>
            </a:r>
            <a:endParaRPr lang="th-TH" sz="18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2. หลักการทางไฟฟ้าสถิต ไฟฟ้าที่มีประจุไฟฟ้าสถิต ขั้วต่างกันจะดูดเข้าหากันขั้วเหมือนกัน</a:t>
            </a:r>
            <a:r>
              <a:rPr lang="th-TH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จะพ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ลักกัน ในเครื่องเลเซอร์พรินเตอร์ จะทำให้ผิวของ</a:t>
            </a:r>
            <a:r>
              <a:rPr lang="th-TH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ฟิมล์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ที่เคลือบบน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photoreceptor drum?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เป็นประจุไฟฟ้าบวกด้วยขั้วไฟฟ้า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 Wire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เมื่อ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drum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หมุนมาแสงเลเซอร์ที่มีข้อมูลจะวาดรูปที่ต้องการลงบน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drum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</a:t>
            </a:r>
            <a:r>
              <a:rPr lang="th-TH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ปรากฎ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ภาพไฟฟ้าสถิตประจุลบบนพื้นทีเป็นประจุบวก(คล้ายกับเราเขียนกาวลงบนกระป๋องแล้วไปกลิ้งบนทรายทรายจะติดบนกระป๋องตามเส้นที่เราทากาวไว้) จากนั้นกลิ้งผงหมึก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Toner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ที่เป็นประจุบวกลงบน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drum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ผงหมึกจะติดลงบนส่วนที่เป็นประจุลบ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/>
            </a:r>
            <a:br>
              <a:rPr lang="th-TH" dirty="0" smtClean="0"/>
            </a:br>
            <a:endParaRPr lang="th-TH" sz="18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th-TH" dirty="0" smtClean="0"/>
              <a:t/>
            </a:r>
            <a:br>
              <a:rPr lang="th-TH" dirty="0" smtClean="0"/>
            </a:br>
            <a:endParaRPr lang="th-TH" sz="18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dirty="0" smtClean="0"/>
              <a:t/>
            </a:r>
            <a:br>
              <a:rPr lang="th-TH" dirty="0" smtClean="0"/>
            </a:b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พิมพ์ลงบนกระดาษใช้หลักไฟฟ้าสถิตเช่นเดียวกันโดยลูกกลิ้งที่ทำให้กระดาษเป็นประจุลบ ผงหมึกประจุบวกบน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drum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จะพิมพ์ติดบนกระดาษ จากนั้นจะผ่านความร้อนทำให้หมึกละลาย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Fuser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ให้หมึกที่มีส่วนผสม</a:t>
            </a:r>
            <a:r>
              <a:rPr lang="th-TH" sz="1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ของอนู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ของสีและพลาสติกละลายเกาะติดกระดาษอย่างแน่นหนาและไม่หลุดลอก(เราจะรู้สึกว่ากระดาษอุ่นเมื่อพิมพ์ออกมาเสร็จใหม่ๆ)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66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298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71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373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72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474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0505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74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9764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75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9006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623E6124-0577-447F-B36C-1E680826D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xmlns="" id="{B6D8410F-A0AF-44E5-BF82-72F9B1BA0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A59DE820-3539-4C7D-98A5-862B37F2C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2A14-090E-4881-9B20-81732AFEDFA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B1C7E765-A08E-4BE3-8ACC-A221799C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6C2952-9045-44F2-AE09-E2B88CC0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450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16776CBC-1925-4156-9EAD-96A39596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xmlns="" id="{DE74BBC2-9587-4DA9-9F84-17A4D8AF0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59436749-FF8D-43AB-BE5B-9EEF949F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FD72E-3B72-4617-A41B-D94BD56A5F5D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F2E75D67-3479-4351-ADFE-7F9351D6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E56ABA93-B5EB-433F-9F5F-F7767A85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600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xmlns="" id="{254149FC-1970-47D2-9912-E76E77F20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xmlns="" id="{D197AA09-2C58-47CA-BD2A-C69EEB33B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ED3F522F-77C1-4A75-8B9A-62D34475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5260-E9FB-4401-A4C3-66FEA9D14FE4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61D5BC86-D81F-44D6-BCB9-418D699B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CD76200D-19EE-4A55-B545-CBFF801E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0310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17A916B4-9A0D-4B98-84FD-E8BC44ACC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E85B12D7-3C0D-4A2E-ABD8-49F1CEB8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97AF9750-2539-4488-889E-E901AB61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52E47A16-2261-4AD5-B817-C0ED2180783A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C43EE51F-F4A4-41B8-8F72-F8DB596C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1B1E9CEF-22D7-431C-BCF6-F276C8EC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6C185123-F82A-4DFB-A603-A7A85F4A1A6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376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756DF420-1078-44F6-80FE-F0E01962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xmlns="" id="{E32AFF58-1449-4110-94E4-57269DA31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D195EBC6-7886-4FBD-B809-95DD974C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5D75-3BEF-4BA6-9EDC-4DFF75B95EE0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AEBB644D-16C7-4E1F-9B82-51D493A3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B4289081-4415-4B41-BB70-4295AACA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662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61E26F73-A488-402A-923B-8FD60A5A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12AC97BE-39F4-4072-833E-1C8750EFA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48FD966F-1BAB-45D0-831C-E639E8239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xmlns="" id="{346FFAC6-88DE-4DF2-B50D-29FF818E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972B-4878-463D-85E8-6E4ED2EE2216}" type="datetime1">
              <a:rPr lang="th-TH" smtClean="0"/>
              <a:t>11/07/64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xmlns="" id="{401E26BC-FD99-405E-AF6A-B3B46E43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xmlns="" id="{D5B3FB45-5446-4C87-B324-1072A037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226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2FECABE2-15E9-4946-B4A0-AC67E047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xmlns="" id="{DF8ACDE2-9E3A-45C0-8E1D-82B7DF9F7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8810084F-613B-4A99-B385-980C91480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xmlns="" id="{8F66C84C-DB05-42B3-B3AA-37A61DE69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xmlns="" id="{F091BA7E-07B3-4CC2-A3A5-21C9657CC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xmlns="" id="{A6FC8F00-D4C0-4BF9-91B1-A340ACBA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F6BA-E9FB-4997-BC09-50C1F054C876}" type="datetime1">
              <a:rPr lang="th-TH" smtClean="0"/>
              <a:t>11/07/64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xmlns="" id="{114C908B-13DC-42FF-BB97-3B2FF1389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xmlns="" id="{341155F6-50EE-48A6-ADD0-209621F7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755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C6D96D47-B5B9-4AE8-BC66-4511DD5F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xmlns="" id="{AEB6FE96-FF18-455A-ABD1-D2AD7130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0986-0D1E-4C16-B73E-CE2035680F56}" type="datetime1">
              <a:rPr lang="th-TH" smtClean="0"/>
              <a:t>11/07/64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xmlns="" id="{0FF10A67-52BC-4B0D-AD58-E5AC1B43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xmlns="" id="{8C94D562-A63C-44D8-8ACA-082E80CD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271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xmlns="" id="{06A11067-C0BB-46AB-8E1A-2EB603F0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8471-0FD5-426A-81E8-AA4415ABB55A}" type="datetime1">
              <a:rPr lang="th-TH" smtClean="0"/>
              <a:t>11/07/64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xmlns="" id="{38B2E2C6-DDBE-4EF7-A3E6-35D2CD04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xmlns="" id="{40CECBBE-2B5C-4BAB-B5AC-2616F73F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299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00F16110-80F4-4783-9B2E-941ACCE77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657A19B9-B93B-4A67-8EA3-6618626D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xmlns="" id="{2877F256-52A0-42A4-9989-8DFE75A0B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xmlns="" id="{B2B290B6-ABEA-4203-A190-39FB0782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26D3-8C31-4AA4-B45D-3EC951FCEA1C}" type="datetime1">
              <a:rPr lang="th-TH" smtClean="0"/>
              <a:t>11/07/64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xmlns="" id="{A2B45134-8206-43F7-9B58-15E72A79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xmlns="" id="{6C9C0959-108B-44E6-80EA-4538AF70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0870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CA0EB74E-7E14-4A51-9FB7-D74652323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xmlns="" id="{64F903D4-1326-47AC-9E9B-7559ED3F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xmlns="" id="{248E2DE6-ECDF-4F68-A926-840C56C3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xmlns="" id="{FBC42D92-243D-4AAD-8600-534A5BB8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96F9-C39D-4465-9660-DDE4D64E616F}" type="datetime1">
              <a:rPr lang="th-TH" smtClean="0"/>
              <a:t>11/07/64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xmlns="" id="{78940A48-81B7-4AD9-93E6-85EE1806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xmlns="" id="{9DD3DA44-CA5F-4953-828E-4703B33A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391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xmlns="" id="{978715EC-783F-43E6-8000-660350F8DF0E}"/>
              </a:ext>
            </a:extLst>
          </p:cNvPr>
          <p:cNvSpPr/>
          <p:nvPr userDrawn="1"/>
        </p:nvSpPr>
        <p:spPr>
          <a:xfrm>
            <a:off x="0" y="1580538"/>
            <a:ext cx="12192000" cy="109660"/>
          </a:xfrm>
          <a:prstGeom prst="rect">
            <a:avLst/>
          </a:prstGeom>
          <a:solidFill>
            <a:srgbClr val="BD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xmlns="" id="{E578C813-9E48-42F0-AA4A-582C55B1747A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  <a:solidFill>
            <a:srgbClr val="BD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xmlns="" id="{87D00F76-A380-4060-976A-92B5B486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xmlns="" id="{09318BE2-F4D5-4E46-B0D9-8DD77B67F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40F3DF7D-6426-4106-8599-98B257E0D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fld id="{C955B449-BB0C-4673-8080-90374F1350D4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38523798-A63B-44BA-BDBC-97F0A6916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6406575D-45E8-4C2A-95FA-F70F8E1BA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fld id="{6C185123-F82A-4DFB-A603-A7A85F4A1A67}" type="slidenum">
              <a:rPr lang="th-TH" smtClean="0"/>
              <a:pPr/>
              <a:t>‹#›</a:t>
            </a:fld>
            <a:endParaRPr lang="th-TH"/>
          </a:p>
        </p:txBody>
      </p:sp>
      <p:pic>
        <p:nvPicPr>
          <p:cNvPr id="1026" name="Picture 2" descr="บทเรียนออนไลน์ | การทำการตลาดด้วยสื่อสังคมออนไลน์เบื้องต้น ตอนที่ ...">
            <a:extLst>
              <a:ext uri="{FF2B5EF4-FFF2-40B4-BE49-F238E27FC236}">
                <a16:creationId xmlns:a16="http://schemas.microsoft.com/office/drawing/2014/main" xmlns="" id="{0F79387A-7429-481C-A2EE-5DA084A4B1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053" y="270182"/>
            <a:ext cx="2013003" cy="93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xmlns="" id="{AA7B60D2-87E8-4154-BB52-F8650AA3218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759" y="232755"/>
            <a:ext cx="2134495" cy="11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0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H SarabunPSK" panose="020B0500040200020003" pitchFamily="34" charset="-34"/>
          <a:ea typeface="+mj-ea"/>
          <a:cs typeface="TH SarabunPSK" panose="020B05000402000200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thaiwbi.com/course/Intro_com/Intro_com/wbi1/hie/page11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eg"/><Relationship Id="rId4" Type="http://schemas.openxmlformats.org/officeDocument/2006/relationships/image" Target="../media/image111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D9D37B51-61A2-4001-A279-336293B90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806" y="1157492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th-TH" sz="4800" b="1" dirty="0">
                <a:solidFill>
                  <a:schemeClr val="bg1">
                    <a:lumMod val="50000"/>
                  </a:schemeClr>
                </a:solidFill>
              </a:rPr>
              <a:t>หน่วยการเรียนที่ 1 การทำงานของคอมพิวเตอร์</a:t>
            </a:r>
            <a:br>
              <a:rPr lang="th-TH" sz="4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800" b="1" dirty="0">
                <a:solidFill>
                  <a:schemeClr val="bg1">
                    <a:lumMod val="50000"/>
                  </a:schemeClr>
                </a:solidFill>
              </a:rPr>
              <a:t>work with computers</a:t>
            </a:r>
            <a:endParaRPr lang="th-TH" sz="4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xmlns="" id="{25A90B02-526F-489D-A4CF-8BDBEE646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4827" y="4109357"/>
            <a:ext cx="9144000" cy="2133599"/>
          </a:xfrm>
        </p:spPr>
        <p:txBody>
          <a:bodyPr>
            <a:normAutofit lnSpcReduction="10000"/>
          </a:bodyPr>
          <a:lstStyle/>
          <a:p>
            <a:pPr algn="r"/>
            <a:endParaRPr lang="th-TH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th-TH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th-TH" b="1" dirty="0">
                <a:solidFill>
                  <a:schemeClr val="bg1">
                    <a:lumMod val="50000"/>
                  </a:schemeClr>
                </a:solidFill>
              </a:rPr>
              <a:t>รายวิชาทักษะการใช้คอมพิวเตอร์และเทคโนโลยีสารสนเทศ</a:t>
            </a:r>
          </a:p>
          <a:p>
            <a:pPr algn="r"/>
            <a:r>
              <a:rPr lang="th-TH" b="1" dirty="0">
                <a:solidFill>
                  <a:schemeClr val="bg1">
                    <a:lumMod val="50000"/>
                  </a:schemeClr>
                </a:solidFill>
              </a:rPr>
              <a:t>สาขาวิชาวิทยาการคอมพิวเตอร์ ภาควิชาคณิตศาสตร์และวิทยาการคอมพิวเตอร์</a:t>
            </a:r>
          </a:p>
          <a:p>
            <a:pPr algn="r"/>
            <a:r>
              <a:rPr lang="th-TH" b="1" dirty="0">
                <a:solidFill>
                  <a:schemeClr val="bg1">
                    <a:lumMod val="50000"/>
                  </a:schemeClr>
                </a:solidFill>
              </a:rPr>
              <a:t>คณะวิทยาศาสตร์และเทคโนโลยี มหาวิทยาลัยเทคโนโลยีราชมงคลธัญบุรี</a:t>
            </a:r>
          </a:p>
        </p:txBody>
      </p:sp>
      <p:pic>
        <p:nvPicPr>
          <p:cNvPr id="1026" name="Picture 2" descr="Laptop Computer Icons Computer Software PNG, Clipart ...">
            <a:extLst>
              <a:ext uri="{FF2B5EF4-FFF2-40B4-BE49-F238E27FC236}">
                <a16:creationId xmlns:a16="http://schemas.microsoft.com/office/drawing/2014/main" xmlns="" id="{3EDBC363-C91E-4E7F-B50F-EB1424898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341" y1="53226" x2="34814" y2="53139"/>
                        <a14:foregroundMark x1="33654" y1="54637" x2="34899" y2="53266"/>
                        <a14:backgroundMark x1="58516" y1="43145" x2="59890" y2="35484"/>
                        <a14:backgroundMark x1="67445" y1="53831" x2="68681" y2="62298"/>
                        <a14:backgroundMark x1="68132" y1="65524" x2="70055" y2="76613"/>
                        <a14:backgroundMark x1="69780" y1="79637" x2="69231" y2="85685"/>
                        <a14:backgroundMark x1="31593" y1="64113" x2="31319" y2="69153"/>
                        <a14:backgroundMark x1="30495" y1="84476" x2="31731" y2="85685"/>
                        <a14:backgroundMark x1="41209" y1="39718" x2="41758" y2="41935"/>
                        <a14:backgroundMark x1="57418" y1="45766" x2="57143" y2="44153"/>
                        <a14:backgroundMark x1="57555" y1="48992" x2="57418" y2="48790"/>
                        <a14:backgroundMark x1="33846" y1="54014" x2="32830" y2="55242"/>
                        <a14:backgroundMark x1="38599" y1="49194" x2="34890" y2="50806"/>
                        <a14:backgroundMark x1="35714" y1="50202" x2="33929" y2="51815"/>
                        <a14:backgroundMark x1="39286" y1="49395" x2="40247" y2="48992"/>
                        <a14:backgroundMark x1="59753" y1="49194" x2="61538" y2="49597"/>
                        <a14:backgroundMark x1="63874" y1="50605" x2="65797" y2="52016"/>
                        <a14:backgroundMark x1="65659" y1="52419" x2="66484" y2="54435"/>
                        <a14:backgroundMark x1="40385" y1="33669" x2="40522" y2="35685"/>
                        <a14:backgroundMark x1="43132" y1="46573" x2="43407" y2="45766"/>
                        <a14:backgroundMark x1="59753" y1="36290" x2="59478" y2="34274"/>
                        <a14:backgroundMark x1="57143" y1="44355" x2="57692" y2="43347"/>
                        <a14:backgroundMark x1="57143" y1="44758" x2="58379" y2="43145"/>
                        <a14:backgroundMark x1="31731" y1="63508" x2="32280" y2="60685"/>
                        <a14:backgroundMark x1="43269" y1="44758" x2="43132" y2="43952"/>
                        <a14:backgroundMark x1="42720" y1="43548" x2="42170" y2="42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9" y="2220322"/>
            <a:ext cx="4616535" cy="31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00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th-TH" dirty="0" smtClean="0"/>
              <a:t>ประเภทของ</a:t>
            </a:r>
            <a:r>
              <a:rPr lang="th-TH" dirty="0"/>
              <a:t>คอมพิวเตอร์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7594601" cy="4351338"/>
          </a:xfrm>
        </p:spPr>
        <p:txBody>
          <a:bodyPr>
            <a:normAutofit fontScale="92500" lnSpcReduction="10000"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BD202C"/>
                </a:solidFill>
              </a:rPr>
              <a:t>ไมโครคอมพิวเตอร์</a:t>
            </a:r>
          </a:p>
          <a:p>
            <a:pPr algn="thaiDist"/>
            <a:r>
              <a:rPr lang="th-TH" dirty="0" smtClean="0"/>
              <a:t>เป็นคอมพิวเตอร์ขนาดเล็ก สามารถเคลื่อนย้ายได้สะดวกเหมาะสำหรับผู้ใช้คนเดียว (</a:t>
            </a:r>
            <a:r>
              <a:rPr lang="en-US" dirty="0" smtClean="0"/>
              <a:t>Stand-alone</a:t>
            </a:r>
            <a:r>
              <a:rPr lang="th-TH" dirty="0" smtClean="0"/>
              <a:t>) หรือเชื่อมต่อกับระบบเครือข่ายอื่นๆ ได้ หรือเรียกอีกอย่างว่า “คอมพิวเตอร์ส่วนบุคคล หรือ </a:t>
            </a:r>
            <a:r>
              <a:rPr lang="en-US" dirty="0" smtClean="0"/>
              <a:t>Personal Computer: PC</a:t>
            </a:r>
            <a:r>
              <a:rPr lang="th-TH" dirty="0" smtClean="0"/>
              <a:t>”</a:t>
            </a:r>
          </a:p>
          <a:p>
            <a:pPr algn="thaiDist"/>
            <a:r>
              <a:rPr lang="th-TH" dirty="0" smtClean="0"/>
              <a:t>ปัจจุบันแบ่งเป็น 2 กลุ่ม คือ</a:t>
            </a:r>
          </a:p>
          <a:p>
            <a:pPr lvl="1" algn="thaiDist"/>
            <a:r>
              <a:rPr lang="th-TH" b="1" dirty="0" smtClean="0"/>
              <a:t>เครื่องเด</a:t>
            </a:r>
            <a:r>
              <a:rPr lang="th-TH" b="1" dirty="0" err="1" smtClean="0"/>
              <a:t>รสท็</a:t>
            </a:r>
            <a:r>
              <a:rPr lang="th-TH" b="1" dirty="0" smtClean="0"/>
              <a:t>อป (</a:t>
            </a:r>
            <a:r>
              <a:rPr lang="en-US" b="1" dirty="0" smtClean="0"/>
              <a:t>Desktop</a:t>
            </a:r>
            <a:r>
              <a:rPr lang="th-TH" b="1" dirty="0" smtClean="0"/>
              <a:t>) </a:t>
            </a:r>
            <a:r>
              <a:rPr lang="th-TH" dirty="0" smtClean="0"/>
              <a:t>เป็นคอมพิวเตอร์ขนาดตั้งโต๊ะที่ใช้ในงานสำนักงานหรือตามบ้านทั่วไป นิยมใช้สำหรับประมวลผล เช่น พิมพ์รายงาน ดูหนัง ฟังเพลง ท่องอินเทอร์เน็ต หรือ เล่น</a:t>
            </a:r>
            <a:r>
              <a:rPr lang="th-TH" dirty="0" err="1" smtClean="0"/>
              <a:t>เกมส์</a:t>
            </a:r>
            <a:r>
              <a:rPr lang="th-TH" dirty="0" smtClean="0"/>
              <a:t> เป็นต้น</a:t>
            </a:r>
          </a:p>
          <a:p>
            <a:pPr lvl="1" algn="thaiDist"/>
            <a:r>
              <a:rPr lang="th-TH" b="1" dirty="0" smtClean="0"/>
              <a:t>เครื่อง</a:t>
            </a:r>
            <a:r>
              <a:rPr lang="th-TH" b="1" dirty="0" err="1" smtClean="0"/>
              <a:t>โน้ตบุ้ค</a:t>
            </a:r>
            <a:r>
              <a:rPr lang="th-TH" b="1" dirty="0" smtClean="0"/>
              <a:t> (</a:t>
            </a:r>
            <a:r>
              <a:rPr lang="en-US" b="1" dirty="0" smtClean="0"/>
              <a:t>Notebook</a:t>
            </a:r>
            <a:r>
              <a:rPr lang="th-TH" b="1" dirty="0" smtClean="0"/>
              <a:t>) </a:t>
            </a:r>
            <a:r>
              <a:rPr lang="th-TH" dirty="0" smtClean="0"/>
              <a:t>เป็นคอมพิวเตอร์ที่มีขนาดเล็ก น้ำหนักเบา พกพาสะดวก จอขนาดเล็ก ความเร็วและความจุข้อมูลขยายได้น้อยกว่าเครื่อง</a:t>
            </a:r>
            <a:r>
              <a:rPr lang="th-TH" dirty="0" err="1" smtClean="0"/>
              <a:t>เดสท็</a:t>
            </a:r>
            <a:r>
              <a:rPr lang="th-TH" dirty="0" smtClean="0"/>
              <a:t>อป แต่ปัจจุบันเป็นที่นิยมมากขึ้น เนื่องจากเทคโนโลยีใหม่ๆ เช่น </a:t>
            </a:r>
            <a:r>
              <a:rPr lang="en-US" dirty="0" smtClean="0"/>
              <a:t>CPU</a:t>
            </a:r>
            <a:r>
              <a:rPr lang="th-TH" dirty="0" smtClean="0"/>
              <a:t> และกราฟิกการ์ดที่ประหยัดไฟ ฮาร์ดดิสก์ที่มีความเร็วสูงแบบ</a:t>
            </a:r>
            <a:r>
              <a:rPr lang="th-TH" dirty="0" err="1" smtClean="0"/>
              <a:t>เฟลซ</a:t>
            </a:r>
            <a:r>
              <a:rPr lang="th-TH" dirty="0" smtClean="0"/>
              <a:t> (</a:t>
            </a:r>
            <a:r>
              <a:rPr lang="en-US" dirty="0" smtClean="0"/>
              <a:t>SSD</a:t>
            </a:r>
            <a:r>
              <a:rPr lang="th-TH" dirty="0" smtClean="0"/>
              <a:t>) ทำให้ความสามารถใกล้เคียงเครื่อง </a:t>
            </a:r>
            <a:r>
              <a:rPr lang="en-US" dirty="0" smtClean="0"/>
              <a:t>PC </a:t>
            </a:r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10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9806046" y="4708323"/>
            <a:ext cx="1223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ไมโครคอมพิวเตอร์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9012155" y="4938982"/>
            <a:ext cx="2675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6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</a:t>
            </a: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giftgor99.wordpress.com]</a:t>
            </a:r>
            <a:endParaRPr lang="th-TH" sz="1600" b="1" i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20" y="3012970"/>
            <a:ext cx="1770305" cy="1327729"/>
          </a:xfrm>
          <a:prstGeom prst="rect">
            <a:avLst/>
          </a:prstGeom>
        </p:spPr>
      </p:pic>
      <p:pic>
        <p:nvPicPr>
          <p:cNvPr id="11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57" y="2965644"/>
            <a:ext cx="1770306" cy="13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2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th-TH" dirty="0" smtClean="0"/>
              <a:t>ประเภทของ</a:t>
            </a:r>
            <a:r>
              <a:rPr lang="th-TH" dirty="0"/>
              <a:t>คอมพิวเตอร์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7594601" cy="4351338"/>
          </a:xfrm>
        </p:spPr>
        <p:txBody>
          <a:bodyPr>
            <a:normAutofit lnSpcReduction="10000"/>
          </a:bodyPr>
          <a:lstStyle/>
          <a:p>
            <a:pPr marL="0" indent="0" algn="thaiDist">
              <a:buNone/>
            </a:pPr>
            <a:r>
              <a:rPr lang="th-TH" b="1" dirty="0" err="1" smtClean="0">
                <a:solidFill>
                  <a:srgbClr val="BD202C"/>
                </a:solidFill>
              </a:rPr>
              <a:t>สมาร์โฟน</a:t>
            </a:r>
            <a:r>
              <a:rPr lang="th-TH" b="1" dirty="0" smtClean="0">
                <a:solidFill>
                  <a:srgbClr val="BD202C"/>
                </a:solidFill>
              </a:rPr>
              <a:t> (</a:t>
            </a:r>
            <a:r>
              <a:rPr lang="en-US" b="1" dirty="0" smtClean="0">
                <a:solidFill>
                  <a:srgbClr val="BD202C"/>
                </a:solidFill>
              </a:rPr>
              <a:t>Smartphone</a:t>
            </a:r>
            <a:r>
              <a:rPr lang="th-TH" b="1" dirty="0" smtClean="0">
                <a:solidFill>
                  <a:srgbClr val="BD202C"/>
                </a:solidFill>
              </a:rPr>
              <a:t>) </a:t>
            </a:r>
            <a:r>
              <a:rPr lang="th-TH" b="1" dirty="0" err="1" smtClean="0">
                <a:solidFill>
                  <a:srgbClr val="BD202C"/>
                </a:solidFill>
              </a:rPr>
              <a:t>และแท็บเล็ต</a:t>
            </a:r>
            <a:r>
              <a:rPr lang="th-TH" b="1" dirty="0" smtClean="0">
                <a:solidFill>
                  <a:srgbClr val="BD202C"/>
                </a:solidFill>
              </a:rPr>
              <a:t> (</a:t>
            </a:r>
            <a:r>
              <a:rPr lang="en-US" b="1" dirty="0" smtClean="0">
                <a:solidFill>
                  <a:srgbClr val="BD202C"/>
                </a:solidFill>
              </a:rPr>
              <a:t>Tablet</a:t>
            </a:r>
            <a:r>
              <a:rPr lang="th-TH" b="1" dirty="0" smtClean="0">
                <a:solidFill>
                  <a:srgbClr val="BD202C"/>
                </a:solidFill>
              </a:rPr>
              <a:t>)</a:t>
            </a:r>
          </a:p>
          <a:p>
            <a:pPr algn="thaiDist"/>
            <a:r>
              <a:rPr lang="th-TH" dirty="0" smtClean="0"/>
              <a:t>เป็นคอมพิวเตอร์ขนาดเล็กกว่าไมโครคอมพิวเตอร์ออกแบบสำหรับการพกพาส่วนตัว มีความสามารถในการต่ออินเทอร์เน็ตด้วยระบบโทรศัพท์มือถือ (เช่นมีช่อง</a:t>
            </a:r>
            <a:r>
              <a:rPr lang="th-TH" dirty="0" err="1" smtClean="0"/>
              <a:t>สำหรับใส้ซิม</a:t>
            </a:r>
            <a:r>
              <a:rPr lang="th-TH" dirty="0" smtClean="0"/>
              <a:t>การ์ด) หรือ </a:t>
            </a:r>
            <a:r>
              <a:rPr lang="en-US" dirty="0" smtClean="0"/>
              <a:t>Wi-Fi</a:t>
            </a:r>
            <a:endParaRPr lang="th-TH" dirty="0" smtClean="0"/>
          </a:p>
          <a:p>
            <a:pPr algn="thaiDist"/>
            <a:r>
              <a:rPr lang="th-TH" dirty="0" smtClean="0"/>
              <a:t>หรืออาจเรียกว่า </a:t>
            </a:r>
            <a:r>
              <a:rPr lang="en-US" dirty="0" smtClean="0"/>
              <a:t>“</a:t>
            </a:r>
            <a:r>
              <a:rPr lang="en-US" b="1" i="1" dirty="0" smtClean="0"/>
              <a:t>Mobile-Internet Device: MID”</a:t>
            </a:r>
          </a:p>
          <a:p>
            <a:pPr algn="thaiDist"/>
            <a:r>
              <a:rPr lang="th-TH" dirty="0" smtClean="0"/>
              <a:t>คอมพิวเตอร์แบบนี้มักจะทำมาในรูปแบบของ</a:t>
            </a:r>
            <a:r>
              <a:rPr lang="th-TH" dirty="0" err="1" smtClean="0"/>
              <a:t>สมาร์โฟนหรือแท็บเล็ต</a:t>
            </a:r>
            <a:r>
              <a:rPr lang="th-TH" dirty="0" smtClean="0"/>
              <a:t> ส่วนมากจะสามารถใช้เป็นโทรศัพท์ กล้องถ่ายรูป/ถ่ายวีดีโอ เครื่องบันทึกเสียง และเล่น</a:t>
            </a:r>
            <a:r>
              <a:rPr lang="th-TH" dirty="0" err="1" smtClean="0"/>
              <a:t>เพลงดิจิทัล</a:t>
            </a:r>
            <a:r>
              <a:rPr lang="th-TH" dirty="0" smtClean="0"/>
              <a:t>ได้ด้วย ไม่มีแป้นคีย์บอร์ดของตัวเองแต่ใช้วิธีพิมพ์ด้วยคีย์บอร์ดบนหน้าจอ หรือต่อคีย์บอร์ดเป็นอุปกรณ์เสริมได้ </a:t>
            </a:r>
            <a:r>
              <a:rPr lang="th-TH" dirty="0" err="1" smtClean="0"/>
              <a:t>ซอต์แวร์</a:t>
            </a:r>
            <a:r>
              <a:rPr lang="th-TH" dirty="0" smtClean="0"/>
              <a:t>ควบคุมหรือระบบปฏิบัติการที่นิยมใช้ คือ แอน</a:t>
            </a:r>
            <a:r>
              <a:rPr lang="th-TH" dirty="0" err="1" smtClean="0"/>
              <a:t>ดรอยด์</a:t>
            </a:r>
            <a:r>
              <a:rPr lang="th-TH" dirty="0" smtClean="0"/>
              <a:t> ของกู</a:t>
            </a:r>
            <a:r>
              <a:rPr lang="th-TH" dirty="0" err="1" smtClean="0"/>
              <a:t>เกิล</a:t>
            </a:r>
            <a:r>
              <a:rPr lang="th-TH" dirty="0" smtClean="0"/>
              <a:t> และ </a:t>
            </a:r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th-TH" dirty="0" smtClean="0"/>
              <a:t>ของ</a:t>
            </a:r>
            <a:r>
              <a:rPr lang="th-TH" dirty="0" err="1" smtClean="0"/>
              <a:t>แอปเปิ้ล</a:t>
            </a:r>
            <a:r>
              <a:rPr lang="th-TH" dirty="0" smtClean="0"/>
              <a:t> (</a:t>
            </a:r>
            <a:r>
              <a:rPr lang="en-US" dirty="0" smtClean="0"/>
              <a:t>Apple</a:t>
            </a:r>
            <a:r>
              <a:rPr lang="th-TH" dirty="0" smtClean="0"/>
              <a:t>) </a:t>
            </a:r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11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9871186" y="5607750"/>
            <a:ext cx="1431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สมาร์โฟนและแท็บเล็ต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9008363" y="5838409"/>
            <a:ext cx="3021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2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http://</a:t>
            </a:r>
            <a:r>
              <a:rPr lang="en-US" sz="12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topmobileinternetdevicesmfr.blogspot.com</a:t>
            </a: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/]</a:t>
            </a:r>
            <a:endParaRPr lang="th-TH" sz="1200" b="1" i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0" name="Picture 2" descr="http://2.bp.blogspot.com/-nUT48KlULks/UFPxdZ8CHVI/AAAAAAAAAcs/CDIqNITAhgU/s320/Mobile-Internet-Devic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4"/>
          <a:stretch/>
        </p:blipFill>
        <p:spPr bwMode="auto">
          <a:xfrm>
            <a:off x="8863774" y="2967150"/>
            <a:ext cx="3048000" cy="263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best smartphones, tried and teste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t="14387" r="1866" b="17079"/>
          <a:stretch/>
        </p:blipFill>
        <p:spPr bwMode="auto">
          <a:xfrm>
            <a:off x="8695265" y="1921347"/>
            <a:ext cx="3255843" cy="14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5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th-TH" dirty="0" smtClean="0"/>
              <a:t>ประเภทของ</a:t>
            </a:r>
            <a:r>
              <a:rPr lang="th-TH" dirty="0"/>
              <a:t>คอมพิวเตอร์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7442807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BD202C"/>
                </a:solidFill>
              </a:rPr>
              <a:t>คอมพิวเตอร์สวมใส่ได้ (</a:t>
            </a:r>
            <a:r>
              <a:rPr lang="en-US" b="1" dirty="0" smtClean="0">
                <a:solidFill>
                  <a:srgbClr val="BD202C"/>
                </a:solidFill>
              </a:rPr>
              <a:t>Wearable Computer</a:t>
            </a:r>
            <a:r>
              <a:rPr lang="th-TH" b="1" dirty="0" smtClean="0">
                <a:solidFill>
                  <a:srgbClr val="BD202C"/>
                </a:solidFill>
              </a:rPr>
              <a:t>)</a:t>
            </a:r>
          </a:p>
          <a:p>
            <a:pPr algn="thaiDist"/>
            <a:r>
              <a:rPr lang="th-TH" dirty="0" smtClean="0"/>
              <a:t>เป็นคอมพิวเตอร์ขนาดเล็กมักใช้สำหรับสวมใส่เป็นอุปกรณ์ติดตัว เช่น นาฬิกา (</a:t>
            </a:r>
            <a:r>
              <a:rPr lang="en-US" dirty="0" smtClean="0"/>
              <a:t>Smart watch</a:t>
            </a:r>
            <a:r>
              <a:rPr lang="th-TH" dirty="0" smtClean="0"/>
              <a:t>) หรือสายรัดข้อมือ/</a:t>
            </a:r>
            <a:r>
              <a:rPr lang="th-TH" dirty="0" err="1" smtClean="0"/>
              <a:t>กำไลดิจิทัล</a:t>
            </a:r>
            <a:r>
              <a:rPr lang="th-TH" dirty="0" smtClean="0"/>
              <a:t>แบบต่างๆ ที่ใช้วัดสัญญาณชีพ (</a:t>
            </a:r>
            <a:r>
              <a:rPr lang="en-US" dirty="0" smtClean="0"/>
              <a:t>Vital Sign</a:t>
            </a:r>
            <a:r>
              <a:rPr lang="th-TH" dirty="0" smtClean="0"/>
              <a:t>) เช่น ความดันโลหิต อัตราการเต้นของหัวใจ การเคลื่อนไหว ฯลฯ บาง</a:t>
            </a:r>
            <a:r>
              <a:rPr lang="th-TH" dirty="0" err="1" smtClean="0"/>
              <a:t>แบบป็น</a:t>
            </a:r>
            <a:r>
              <a:rPr lang="th-TH" dirty="0" smtClean="0"/>
              <a:t>แว่นตา (เช่น </a:t>
            </a:r>
            <a:r>
              <a:rPr lang="en-US" dirty="0" smtClean="0"/>
              <a:t>Google Glass</a:t>
            </a:r>
            <a:r>
              <a:rPr lang="th-TH" dirty="0" smtClean="0"/>
              <a:t>) ที่สามารถแสดงผลข้อมูลซ้อนทับขึ้นมาบนกระจกของแว่นตา หรือ บางแบบก็ฝังอยู่ในเสื้อผ้าเครื่องแต่งกาย หรือ บางแบบสามารถทำงานได้อิสระ เช่น สามารถเชื่อมต่ออินเทอร์เน็ตได้เอง บางแบบก็ต้องทำงานโดยมีการรับส่งข้อมูลกับ </a:t>
            </a:r>
            <a:r>
              <a:rPr lang="en-US" dirty="0" smtClean="0"/>
              <a:t>Cloud </a:t>
            </a:r>
            <a:r>
              <a:rPr lang="th-TH" dirty="0" smtClean="0"/>
              <a:t>ผ่านคอมพิวเตอร์ หรือ </a:t>
            </a:r>
            <a:r>
              <a:rPr lang="th-TH" dirty="0" err="1" smtClean="0"/>
              <a:t>สมาร์โฟน</a:t>
            </a:r>
            <a:r>
              <a:rPr lang="th-TH" dirty="0" smtClean="0"/>
              <a:t>ที่เป็น </a:t>
            </a:r>
            <a:r>
              <a:rPr lang="en-US" dirty="0" smtClean="0"/>
              <a:t>MID </a:t>
            </a:r>
            <a:r>
              <a:rPr lang="th-TH" dirty="0" smtClean="0"/>
              <a:t>อีกทีหนึ่ง </a:t>
            </a:r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12</a:t>
            </a:fld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9813318" y="2961557"/>
            <a:ext cx="2292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2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https://www.mercular.com/fobase-buddy-smart-watch/]</a:t>
            </a:r>
            <a:endParaRPr lang="th-TH" sz="1200" b="1" i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122" name="Picture 2" descr="นาฬิกา Fobase Buddy Smart Watch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3" t="12907" r="16932" b="15488"/>
          <a:stretch/>
        </p:blipFill>
        <p:spPr bwMode="auto">
          <a:xfrm>
            <a:off x="8517202" y="2372046"/>
            <a:ext cx="1117600" cy="125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9870998" y="2710865"/>
            <a:ext cx="2013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นาฬิกาอัจฉริยะ (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Smart Watch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126" name="Picture 6" descr="Google ประกาศหยุดขาย Google Glass แล้ว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201800"/>
            <a:ext cx="1975761" cy="13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สี่เหลี่ยมผืนผ้า 15"/>
          <p:cNvSpPr/>
          <p:nvPr/>
        </p:nvSpPr>
        <p:spPr>
          <a:xfrm>
            <a:off x="9870999" y="4722771"/>
            <a:ext cx="22928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2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https://www.macthai.com</a:t>
            </a:r>
            <a:r>
              <a:rPr lang="en-US" sz="12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/]</a:t>
            </a:r>
            <a:endParaRPr lang="th-TH" sz="1200" b="1" i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9982200" y="4403848"/>
            <a:ext cx="2024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แว่นตาอัจฉริยะ (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Glass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270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th-TH" dirty="0" smtClean="0"/>
              <a:t>ประเภทของ</a:t>
            </a:r>
            <a:r>
              <a:rPr lang="th-TH" dirty="0"/>
              <a:t>คอมพิวเตอร์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 fontScale="92500" lnSpcReduction="10000"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BD202C"/>
                </a:solidFill>
              </a:rPr>
              <a:t>คอมพิวเตอร์ฝังตัว (</a:t>
            </a:r>
            <a:r>
              <a:rPr lang="en-US" b="1" dirty="0" err="1" smtClean="0">
                <a:solidFill>
                  <a:srgbClr val="BD202C"/>
                </a:solidFill>
              </a:rPr>
              <a:t>Embeded</a:t>
            </a:r>
            <a:r>
              <a:rPr lang="en-US" b="1" dirty="0" smtClean="0">
                <a:solidFill>
                  <a:srgbClr val="BD202C"/>
                </a:solidFill>
              </a:rPr>
              <a:t> Computer</a:t>
            </a:r>
            <a:r>
              <a:rPr lang="th-TH" b="1" dirty="0" smtClean="0">
                <a:solidFill>
                  <a:srgbClr val="BD202C"/>
                </a:solidFill>
              </a:rPr>
              <a:t>)</a:t>
            </a:r>
          </a:p>
          <a:p>
            <a:pPr algn="thaiDist"/>
            <a:r>
              <a:rPr lang="th-TH" dirty="0" smtClean="0"/>
              <a:t>เป็นคอมพิวเตอร์ที่มีขนาดเล็กจนสามารถฝังตัวในอุปกรณ์ต่างๆ ได้ หรือ อีกชื่อคือ ไมโครคอนโทรลเลอร์ (</a:t>
            </a:r>
            <a:r>
              <a:rPr lang="en-US" dirty="0" smtClean="0"/>
              <a:t>microcontroller</a:t>
            </a:r>
            <a:r>
              <a:rPr lang="th-TH" dirty="0" smtClean="0"/>
              <a:t>) มักใช้ในการตรวจวัด แสดงผล รับคำสั่ง และควบคุมต่างๆ เช่น</a:t>
            </a:r>
          </a:p>
          <a:p>
            <a:pPr lvl="1" algn="thaiDist"/>
            <a:r>
              <a:rPr lang="th-TH" b="1" dirty="0" smtClean="0"/>
              <a:t>กล่องคอมพิวเตอร์ที่ใช้ควบคุมการทำงานของรถยนต์และเครื่องยนต์ </a:t>
            </a:r>
            <a:r>
              <a:rPr lang="th-TH" dirty="0" smtClean="0"/>
              <a:t>โดยมากมักเชื่อมต่อกับ</a:t>
            </a:r>
            <a:r>
              <a:rPr lang="th-TH" dirty="0" err="1" smtClean="0"/>
              <a:t>สมาร์ทโฟน</a:t>
            </a:r>
            <a:r>
              <a:rPr lang="th-TH" dirty="0" smtClean="0"/>
              <a:t>ผ่านมาตรฐาน เช่น </a:t>
            </a:r>
            <a:r>
              <a:rPr lang="en-US" dirty="0" err="1" smtClean="0"/>
              <a:t>Andriod</a:t>
            </a:r>
            <a:r>
              <a:rPr lang="en-US" dirty="0" smtClean="0"/>
              <a:t> Auto (</a:t>
            </a:r>
            <a:r>
              <a:rPr lang="en-US" dirty="0" err="1" smtClean="0"/>
              <a:t>google</a:t>
            </a:r>
            <a:r>
              <a:rPr lang="en-US" dirty="0" smtClean="0"/>
              <a:t>) </a:t>
            </a:r>
            <a:r>
              <a:rPr lang="th-TH" dirty="0" smtClean="0"/>
              <a:t>หรือ </a:t>
            </a:r>
            <a:r>
              <a:rPr lang="en-US" dirty="0" err="1" smtClean="0"/>
              <a:t>Carplay</a:t>
            </a:r>
            <a:r>
              <a:rPr lang="en-US" dirty="0" smtClean="0"/>
              <a:t> (Apple) </a:t>
            </a:r>
            <a:r>
              <a:rPr lang="th-TH" dirty="0" smtClean="0"/>
              <a:t>เป็นต้น</a:t>
            </a:r>
          </a:p>
          <a:p>
            <a:pPr lvl="1" algn="thaiDist"/>
            <a:r>
              <a:rPr lang="th-TH" b="1" dirty="0" smtClean="0"/>
              <a:t>ระบบที่ใช้ควบคุมการทำงานของเครื่องจักรต่างๆ </a:t>
            </a:r>
            <a:r>
              <a:rPr lang="th-TH" dirty="0" smtClean="0"/>
              <a:t>เช่น </a:t>
            </a:r>
            <a:r>
              <a:rPr lang="en-US" dirty="0" smtClean="0"/>
              <a:t>PLC (</a:t>
            </a:r>
            <a:r>
              <a:rPr lang="en-US" dirty="0" err="1" smtClean="0"/>
              <a:t>Programable</a:t>
            </a:r>
            <a:r>
              <a:rPr lang="en-US" dirty="0" smtClean="0"/>
              <a:t> Logic Controller) </a:t>
            </a:r>
            <a:r>
              <a:rPr lang="th-TH" dirty="0" smtClean="0"/>
              <a:t>หรือ </a:t>
            </a:r>
            <a:r>
              <a:rPr lang="en-US" dirty="0" smtClean="0"/>
              <a:t>Microcontroller </a:t>
            </a:r>
            <a:r>
              <a:rPr lang="th-TH" dirty="0" smtClean="0"/>
              <a:t>ต่างๆ ที่ใช้ในภาคของการเกษตร อุตสาหกรรม หรือ งานอื่นๆ</a:t>
            </a:r>
          </a:p>
          <a:p>
            <a:pPr lvl="1" algn="thaiDist"/>
            <a:r>
              <a:rPr lang="th-TH" b="1" dirty="0" smtClean="0"/>
              <a:t>คอมพิวเตอร์ที่ควบคุมการบินของโดรน (</a:t>
            </a:r>
            <a:r>
              <a:rPr lang="en-US" b="1" dirty="0" smtClean="0"/>
              <a:t>drone</a:t>
            </a:r>
            <a:r>
              <a:rPr lang="th-TH" b="1" dirty="0" smtClean="0"/>
              <a:t>)</a:t>
            </a:r>
          </a:p>
          <a:p>
            <a:pPr lvl="1" algn="thaiDist"/>
            <a:r>
              <a:rPr lang="th-TH" b="1" dirty="0" smtClean="0"/>
              <a:t>คอมพิวเตอร์ในเครื่องใช้ไฟฟ้าประจำบ้าน </a:t>
            </a:r>
            <a:r>
              <a:rPr lang="th-TH" dirty="0" smtClean="0"/>
              <a:t>เช่น ตู้เย็น </a:t>
            </a:r>
            <a:r>
              <a:rPr lang="th-TH" dirty="0" err="1" smtClean="0"/>
              <a:t>เครื</a:t>
            </a:r>
            <a:r>
              <a:rPr lang="th-TH" dirty="0" smtClean="0"/>
              <a:t>อ่องซักผ้า เครื่องปรับอากาศ </a:t>
            </a:r>
            <a:r>
              <a:rPr lang="th-TH" dirty="0" err="1" smtClean="0"/>
              <a:t>สมาร์ทที</a:t>
            </a:r>
            <a:r>
              <a:rPr lang="th-TH" dirty="0" smtClean="0"/>
              <a:t>วี และอื่นๆ จะกลายเป็นระบบ </a:t>
            </a:r>
            <a:r>
              <a:rPr lang="en-US" dirty="0" smtClean="0"/>
              <a:t>Smart Home</a:t>
            </a:r>
          </a:p>
          <a:p>
            <a:pPr lvl="1" algn="thaiDist"/>
            <a:r>
              <a:rPr lang="th-TH" b="1" dirty="0" smtClean="0"/>
              <a:t>ลำโพงที่ต่ออินเทอร์เน็ตสำหรับรับคำสั่งด้วยเสียง </a:t>
            </a:r>
            <a:r>
              <a:rPr lang="th-TH" dirty="0" smtClean="0"/>
              <a:t>เพื่อควบคุมระบบต่างๆในบ้าน เปิด</a:t>
            </a:r>
            <a:r>
              <a:rPr lang="th-TH" dirty="0" err="1" smtClean="0"/>
              <a:t>ปิดสมิทช์</a:t>
            </a:r>
            <a:r>
              <a:rPr lang="th-TH" dirty="0" smtClean="0"/>
              <a:t>ไฟแสงสว่างหรืออุปกรณ์อื่นๆ หรือใช้งานอินเทอร์เน็ต เช่น สั่งของผ่านระบบ </a:t>
            </a:r>
            <a:r>
              <a:rPr lang="en-US" dirty="0" smtClean="0"/>
              <a:t>e-Commerce (</a:t>
            </a:r>
            <a:r>
              <a:rPr lang="th-TH" dirty="0" smtClean="0"/>
              <a:t>เช</a:t>
            </a:r>
            <a:r>
              <a:rPr lang="th-TH" dirty="0"/>
              <a:t>่</a:t>
            </a:r>
            <a:r>
              <a:rPr lang="th-TH" dirty="0" smtClean="0"/>
              <a:t>น </a:t>
            </a:r>
            <a:r>
              <a:rPr lang="en-US" dirty="0" smtClean="0"/>
              <a:t>Amazon, Alexa, Google Home, Apple </a:t>
            </a:r>
            <a:r>
              <a:rPr lang="en-US" dirty="0" err="1" smtClean="0"/>
              <a:t>Homepod</a:t>
            </a:r>
            <a:r>
              <a:rPr lang="en-US" dirty="0" smtClean="0"/>
              <a:t>) </a:t>
            </a:r>
            <a:r>
              <a:rPr lang="th-TH" dirty="0" smtClean="0"/>
              <a:t>บางแบบอาจมีจอภาพขนาดเล็กในตัวเพิ่มเติม</a:t>
            </a:r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9155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th-TH" dirty="0" smtClean="0"/>
              <a:t>ประเภทของ</a:t>
            </a:r>
            <a:r>
              <a:rPr lang="th-TH" dirty="0"/>
              <a:t>คอมพิวเตอร์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BD202C"/>
                </a:solidFill>
              </a:rPr>
              <a:t>คอมพิวเตอร์ฝังตัว (</a:t>
            </a:r>
            <a:r>
              <a:rPr lang="en-US" b="1" dirty="0" err="1" smtClean="0">
                <a:solidFill>
                  <a:srgbClr val="BD202C"/>
                </a:solidFill>
              </a:rPr>
              <a:t>Embeded</a:t>
            </a:r>
            <a:r>
              <a:rPr lang="en-US" b="1" dirty="0" smtClean="0">
                <a:solidFill>
                  <a:srgbClr val="BD202C"/>
                </a:solidFill>
              </a:rPr>
              <a:t> Computer</a:t>
            </a:r>
            <a:r>
              <a:rPr lang="th-TH" b="1" dirty="0" smtClean="0">
                <a:solidFill>
                  <a:srgbClr val="BD202C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14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86267" y="2434697"/>
            <a:ext cx="11819466" cy="3742266"/>
          </a:xfrm>
          <a:prstGeom prst="rect">
            <a:avLst/>
          </a:prstGeom>
          <a:solidFill>
            <a:srgbClr val="DDF1FD"/>
          </a:solidFill>
          <a:ln>
            <a:solidFill>
              <a:srgbClr val="DDF1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146" name="Picture 2" descr="สมาร์ทโฮม (Smart home) จาก SCG  นวัตกรรมเอาใจคนรุ่นใหม่กับการใช้ชีวิตที่ง่ายขึ้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533" y="2415137"/>
            <a:ext cx="5317067" cy="376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04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th-TH" dirty="0" smtClean="0"/>
              <a:t>ประเภทของ</a:t>
            </a:r>
            <a:r>
              <a:rPr lang="th-TH" dirty="0"/>
              <a:t>คอมพิวเตอร์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7594601" cy="3221252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sz="2400" b="1" dirty="0" smtClean="0">
                <a:solidFill>
                  <a:srgbClr val="BD202C"/>
                </a:solidFill>
              </a:rPr>
              <a:t>ซุปเปอร์คอมพิวเตอร์</a:t>
            </a:r>
          </a:p>
          <a:p>
            <a:pPr algn="thaiDist"/>
            <a:r>
              <a:rPr lang="th-TH" sz="2400" dirty="0"/>
              <a:t>เป็นคอมพิวเตอร์ที่มีความเร็วมาก และมีประสิทธิภาพสูงสุดเมื่อเปรียบเทียบกับคอมพิวเตอร์ชนิดอื่น ๆ เครื่องซูเปอร์คอมพิวเตอร์มีราคาแพงมาก มีขนาดใหญ่ สามารถคำนวณทางคณิตศาสตร์ได้หลายแสนล้านครั้งต่อวินาที และได้รับการออกแบบ เพื่อให้ใช้แก้ปัญหาขนาดใหญ่มากทางวิทยาศาสตร์และทางวิศวกรรมศาสตร์ได้อย่างรวดเร็ว เช่น การพยากรณ์อากาศล่วงหน้าเป็นเวลาหลายวัน การศึกษาผลกระทบของมลพิษกับสภาวะแวดล้อมซึ่งหากใช้คอมพิวเตอร์ชนิดอื่นๆ แก้ไขปัญหาประเภทนี้ อาจจะต้องใช้เวลาในการคำนวณหลายปีกว่าจะเสร็จสิ้น ในขณะที่ซูเปอร์คอมพิวเตอร์สามารถแก้ไขปัญหาได้ภายในเวลาไม่กี่ชั่วโมงเท่านั้น เนื่องจากการแก้ปัญหาใหญ่ ๆ จะต้องใช้หน่วยความจำ</a:t>
            </a:r>
            <a:r>
              <a:rPr lang="th-TH" sz="2400" dirty="0" smtClean="0"/>
              <a:t>สูง</a:t>
            </a:r>
            <a:endParaRPr lang="en-US" sz="2400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15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9744332" y="4708323"/>
            <a:ext cx="1346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ซุปเปอร์คอมพิวเตอร์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9012155" y="4938982"/>
            <a:ext cx="2675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6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</a:t>
            </a: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giftgor99.wordpress.com]</a:t>
            </a:r>
            <a:endParaRPr lang="th-TH" sz="1600" b="1" i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159934" y="5181814"/>
            <a:ext cx="727286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ความเร็วของซูเปอร์คอมพิวเตอร์ สามารถคำนวณเลขทศนิยมแบบ </a:t>
            </a:r>
            <a:r>
              <a:rPr lang="en-US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Floating Point </a:t>
            </a:r>
            <a:r>
              <a:rPr lang="th-TH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ได้กี่ครั้งใน 1 วินาที หรือ เรียกว่า “</a:t>
            </a:r>
            <a:r>
              <a:rPr lang="en-US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FLOPS</a:t>
            </a:r>
            <a:r>
              <a:rPr lang="th-TH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” ย่อมาจาก </a:t>
            </a:r>
            <a:r>
              <a:rPr lang="en-US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Floating Point Operation Per Second</a:t>
            </a:r>
            <a:r>
              <a:rPr lang="th-TH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โดยเครื่องที่เร็วที่สุดในปัจจุบันมีความ</a:t>
            </a:r>
            <a:r>
              <a:rPr lang="th-TH" sz="1600" b="1" dirty="0" err="1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เร้ว</a:t>
            </a:r>
            <a:r>
              <a:rPr lang="th-TH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ในระดับ </a:t>
            </a:r>
            <a:r>
              <a:rPr lang="en-US" sz="1600" b="1" dirty="0" err="1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TeraFLOPS</a:t>
            </a:r>
            <a:r>
              <a:rPr lang="en-US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(ล้านล้าน </a:t>
            </a:r>
            <a:r>
              <a:rPr lang="en-US" sz="16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FLOPS</a:t>
            </a:r>
            <a:r>
              <a:rPr lang="th-TH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หรือ </a:t>
            </a:r>
            <a:r>
              <a:rPr lang="en-US" sz="1600" b="1" dirty="0" err="1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PentaFLOPS</a:t>
            </a:r>
            <a:r>
              <a:rPr lang="en-US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พันล้านล้าน</a:t>
            </a:r>
            <a:r>
              <a:rPr lang="en-US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FLOPS) </a:t>
            </a:r>
            <a:r>
              <a:rPr lang="th-TH" sz="1600" b="1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ซึ่งประเทศที่เป็นผู้นำด้านนี้ ได้แก่ สหรัฐอเมริกา จีน ญี่ปุ่น และสหภาพยุโรป</a:t>
            </a:r>
            <a:endParaRPr lang="th-TH" sz="1600" b="1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รูปภาพ 9" descr="การคลิปหน้าจ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72" y="2283565"/>
            <a:ext cx="2791215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0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th-TH" dirty="0" smtClean="0"/>
              <a:t>ประเภทของ</a:t>
            </a:r>
            <a:r>
              <a:rPr lang="th-TH" dirty="0"/>
              <a:t>คอมพิวเตอร์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7594601" cy="3221252"/>
          </a:xfrm>
        </p:spPr>
        <p:txBody>
          <a:bodyPr>
            <a:normAutofit lnSpcReduction="10000"/>
          </a:bodyPr>
          <a:lstStyle/>
          <a:p>
            <a:pPr marL="0" indent="0" algn="thaiDist">
              <a:buNone/>
            </a:pPr>
            <a:r>
              <a:rPr lang="th-TH" sz="2400" b="1" dirty="0" smtClean="0">
                <a:solidFill>
                  <a:srgbClr val="BD202C"/>
                </a:solidFill>
              </a:rPr>
              <a:t>ควอนตัมคอมพิวเตอร์ (</a:t>
            </a:r>
            <a:r>
              <a:rPr lang="en-US" sz="2400" b="1" dirty="0" smtClean="0">
                <a:solidFill>
                  <a:srgbClr val="BD202C"/>
                </a:solidFill>
              </a:rPr>
              <a:t>Quantum Computer</a:t>
            </a:r>
            <a:r>
              <a:rPr lang="th-TH" sz="2400" b="1" dirty="0" smtClean="0">
                <a:solidFill>
                  <a:srgbClr val="BD202C"/>
                </a:solidFill>
              </a:rPr>
              <a:t>)</a:t>
            </a:r>
          </a:p>
          <a:p>
            <a:pPr algn="thaiDist"/>
            <a:r>
              <a:rPr lang="th-TH" sz="2400" dirty="0"/>
              <a:t>ระบบคอมพิวเตอร์ที่ทำงานด้วยศาสตร์ที่เกี่ยวข้องกับทฤษฎีควอนตัมฟิสิกส์ ต่างจากของคอมพิวเตอร์ธรรมดาซึ่งทำงานบนระบบเลขฐานสอง (</a:t>
            </a:r>
            <a:r>
              <a:rPr lang="en-US" sz="2400" dirty="0"/>
              <a:t>Binary Digits </a:t>
            </a:r>
            <a:r>
              <a:rPr lang="th-TH" sz="2400" dirty="0"/>
              <a:t>หรือ </a:t>
            </a:r>
            <a:r>
              <a:rPr lang="en-US" sz="2400" dirty="0"/>
              <a:t>Bits) </a:t>
            </a:r>
            <a:r>
              <a:rPr lang="th-TH" sz="2400" dirty="0"/>
              <a:t>โดยควอนตัมคอมพิวเตอร์นั้นจะใช้ </a:t>
            </a:r>
            <a:r>
              <a:rPr lang="en-US" sz="2400" dirty="0" err="1"/>
              <a:t>Qubit</a:t>
            </a:r>
            <a:r>
              <a:rPr lang="en-US" sz="2400" dirty="0"/>
              <a:t> (Quantum Bit) </a:t>
            </a:r>
            <a:r>
              <a:rPr lang="th-TH" sz="2400" dirty="0"/>
              <a:t>ซึ่งสามารถมีข้อมูลได้หลายสถานะในตำแหน่งเดียว ในขณะที่ </a:t>
            </a:r>
            <a:r>
              <a:rPr lang="en-US" sz="2400" dirty="0"/>
              <a:t>Bits </a:t>
            </a:r>
            <a:r>
              <a:rPr lang="th-TH" sz="2400" dirty="0"/>
              <a:t>ธรรมดาเป็นได้เพียงแค่ 0 หรือ 1 เท่านั้น </a:t>
            </a:r>
          </a:p>
          <a:p>
            <a:pPr algn="thaiDist"/>
            <a:r>
              <a:rPr lang="th-TH" sz="2400" dirty="0" smtClean="0"/>
              <a:t>แม้ว่า</a:t>
            </a:r>
            <a:r>
              <a:rPr lang="th-TH" sz="2400" dirty="0"/>
              <a:t>ควอนตัมคอมพิวเตอร์จะสามารถประมวลผลได้เร็วกว่าคอมพิวเตอร์ทั่วไป แต่ในปัจจุบันก็ยังถูกใช้อยู่เพียงแค่ในวงการวิจัยทางวิทยาศาสตร์ เนื่องจากยังมีความสามารถอีกหลายด้านที่ยังไม่ถูกค้นพบ รวมถึงต้องใช้ข้อมูลปริมาณมหาศาลเพื่อให้ควอนตัมคอมพิวเตอร์แสดงประสิทธิภาพได้อย่างเต็มที่</a:t>
            </a:r>
            <a:endParaRPr lang="en-US" sz="2400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16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9725897" y="4708323"/>
            <a:ext cx="13837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ควอนตัมคอมพิวเตอร์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8859887" y="4979200"/>
            <a:ext cx="3115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2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https://s.aolcdn.com/hss/storage/midas</a:t>
            </a:r>
            <a:r>
              <a:rPr lang="en-US" sz="12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</a:p>
          <a:p>
            <a:pPr algn="ctr"/>
            <a:r>
              <a:rPr lang="en-US" sz="12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9ae43aa437c0e38435934ef532bf4dc5/206011415/quantumfull.jpg</a:t>
            </a: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]</a:t>
            </a:r>
            <a:endParaRPr lang="th-TH" sz="1200" b="1" i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42" name="Picture 2" descr="https://www.nsm.or.th/images/IT-Category/IT-Vocabulary/Quantum_Computer/201803xx_-_Quantum_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977" y="2353796"/>
            <a:ext cx="3325643" cy="221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mpics.mgronline.com/pics/Images/56300001304570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52" y="4927642"/>
            <a:ext cx="2794000" cy="175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/>
          <p:cNvSpPr/>
          <p:nvPr/>
        </p:nvSpPr>
        <p:spPr>
          <a:xfrm>
            <a:off x="3416354" y="484326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16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จีนเปิดตัวควอนตัม คอมพิวเตอร์แสง ประมวลผล 2,500 ล้านปี เหลือไม่กี่นาที</a:t>
            </a:r>
            <a:endParaRPr lang="th-TH" sz="1600" b="1" i="0" dirty="0">
              <a:solidFill>
                <a:srgbClr val="00206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3446040" y="5108218"/>
            <a:ext cx="53461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1400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ระบบการประมวลแบบควอนตัม</a:t>
            </a:r>
            <a:r>
              <a:rPr lang="th-TH" sz="1400" dirty="0" err="1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ของจิ่วจาง</a:t>
            </a:r>
            <a:r>
              <a:rPr lang="th-TH" sz="1400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สามารถทำการสุ่มตัวอย่างแบบจีบี</a:t>
            </a:r>
            <a:r>
              <a:rPr lang="th-TH" sz="1400" dirty="0" err="1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เอส</a:t>
            </a:r>
            <a:r>
              <a:rPr lang="th-TH" sz="1400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ขนานใหญ่ด้วยความเร็วกว่าซูเปอร์คอมพิวเตอร์ที่เร็วที่สุดในโลก ณ ปัจจุบันถึง 100 ล้านล้านเท่า ทั้งยังสามารถประมวลผลเร็วกว่าคอมพิวเตอร์ควอนตัมขนาด 53 คิวบิตที่พัฒนาโดยกู</a:t>
            </a:r>
            <a:r>
              <a:rPr lang="th-TH" sz="1400" dirty="0" err="1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เกิล</a:t>
            </a:r>
            <a:r>
              <a:rPr lang="th-TH" sz="1400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Google) </a:t>
            </a:r>
            <a:r>
              <a:rPr lang="th-TH" sz="1400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ถึง 1 หมื่นล้านเท่า (หรือเทียบได้ว่า </a:t>
            </a:r>
            <a:r>
              <a:rPr lang="th-TH" sz="1400" dirty="0" err="1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จิ่วจาง</a:t>
            </a:r>
            <a:r>
              <a:rPr lang="th-TH" sz="1400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สามารถประมวลผลข้อมูลที่ซูเปอร์คอมพิวเตอร์ปัจจุบันต้องใช้เวลา 2,500 ล้านปี เหลือไม่กี่นาที ขณะที่คอมพิวเตอร์ควอนตัมของกู</a:t>
            </a:r>
            <a:r>
              <a:rPr lang="th-TH" sz="1400" dirty="0" err="1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เกิล</a:t>
            </a:r>
            <a:r>
              <a:rPr lang="th-TH" sz="1400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ประมวลผลข้อมูลที่ต้องใช้เวลา 10,000 ปี ได้ในเวลา 3 วัน)</a:t>
            </a:r>
          </a:p>
        </p:txBody>
      </p:sp>
    </p:spTree>
    <p:extLst>
      <p:ext uri="{BB962C8B-B14F-4D97-AF65-F5344CB8AC3E}">
        <p14:creationId xmlns:p14="http://schemas.microsoft.com/office/powerpoint/2010/main" val="110355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algn="thaiDist"/>
            <a:r>
              <a:rPr lang="th-TH" b="1" dirty="0"/>
              <a:t> ระบบคอมพิวเตอร์ประกอบด้วยองค์ประกอบสำคัญ 5 ส่วนด้วยกัน </a:t>
            </a:r>
            <a:r>
              <a:rPr lang="th-TH" b="1" dirty="0" smtClean="0"/>
              <a:t>ได้แก่</a:t>
            </a:r>
          </a:p>
          <a:p>
            <a:pPr lvl="1" algn="thaiDist"/>
            <a:r>
              <a:rPr lang="th-TH" sz="2800" dirty="0" smtClean="0"/>
              <a:t>ฮาร์ดแวร์ </a:t>
            </a:r>
            <a:r>
              <a:rPr lang="th-TH" sz="2800" dirty="0"/>
              <a:t>(</a:t>
            </a:r>
            <a:r>
              <a:rPr lang="en-US" sz="2800" dirty="0" smtClean="0"/>
              <a:t>Hardware)</a:t>
            </a:r>
            <a:endParaRPr lang="th-TH" sz="2800" dirty="0"/>
          </a:p>
          <a:p>
            <a:pPr lvl="1" algn="thaiDist"/>
            <a:r>
              <a:rPr lang="th-TH" sz="2800" dirty="0" smtClean="0"/>
              <a:t>ซอฟต์แวร์ </a:t>
            </a:r>
            <a:r>
              <a:rPr lang="th-TH" sz="2800" dirty="0"/>
              <a:t>(</a:t>
            </a:r>
            <a:r>
              <a:rPr lang="en-US" sz="2800" dirty="0" err="1" smtClean="0"/>
              <a:t>Sofeware</a:t>
            </a:r>
            <a:r>
              <a:rPr lang="en-US" sz="2800" dirty="0" smtClean="0"/>
              <a:t>)</a:t>
            </a:r>
            <a:endParaRPr lang="th-TH" sz="2800" dirty="0"/>
          </a:p>
          <a:p>
            <a:pPr lvl="1" algn="thaiDist"/>
            <a:r>
              <a:rPr lang="th-TH" sz="2800" dirty="0" smtClean="0"/>
              <a:t>บุคลากร </a:t>
            </a:r>
            <a:r>
              <a:rPr lang="th-TH" sz="2800" dirty="0"/>
              <a:t>(</a:t>
            </a:r>
            <a:r>
              <a:rPr lang="en-US" sz="2800" dirty="0" err="1" smtClean="0"/>
              <a:t>Peopleware</a:t>
            </a:r>
            <a:r>
              <a:rPr lang="en-US" sz="2800" dirty="0" smtClean="0"/>
              <a:t>)</a:t>
            </a:r>
            <a:endParaRPr lang="th-TH" sz="2800" dirty="0"/>
          </a:p>
          <a:p>
            <a:pPr lvl="1" algn="thaiDist"/>
            <a:r>
              <a:rPr lang="th-TH" sz="2800" dirty="0" smtClean="0"/>
              <a:t>ข้อมูล</a:t>
            </a:r>
            <a:r>
              <a:rPr lang="th-TH" sz="2800" dirty="0"/>
              <a:t>และสารสนเทศ (</a:t>
            </a:r>
            <a:r>
              <a:rPr lang="en-US" sz="2800" dirty="0" smtClean="0"/>
              <a:t>Data/Information)</a:t>
            </a:r>
            <a:endParaRPr lang="th-TH" sz="2800" dirty="0"/>
          </a:p>
          <a:p>
            <a:pPr lvl="1" algn="thaiDist"/>
            <a:r>
              <a:rPr lang="th-TH" sz="2800" dirty="0" smtClean="0"/>
              <a:t>และ</a:t>
            </a:r>
            <a:r>
              <a:rPr lang="th-TH" sz="2800" dirty="0"/>
              <a:t>กระบวนการทำงาน (</a:t>
            </a:r>
            <a:r>
              <a:rPr lang="en-US" sz="2800" dirty="0"/>
              <a:t>Procedure)</a:t>
            </a:r>
          </a:p>
          <a:p>
            <a:pPr marL="0" indent="0" algn="thaiDist">
              <a:buNone/>
            </a:pPr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838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algn="thaiDist"/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>
                <a:solidFill>
                  <a:srgbClr val="C00000"/>
                </a:solidFill>
              </a:rPr>
              <a:t>H</a:t>
            </a:r>
            <a:r>
              <a:rPr lang="en-US" b="1" dirty="0" smtClean="0">
                <a:solidFill>
                  <a:srgbClr val="C00000"/>
                </a:solidFill>
              </a:rPr>
              <a:t>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  <a:p>
            <a:pPr lvl="1" algn="thaiDist"/>
            <a:r>
              <a:rPr lang="th-TH" b="1" dirty="0" smtClean="0"/>
              <a:t>คือ อุปกรณ์ต่างๆ ที่เกี่ยวข้องกับการใช้งานร่วมกับคอมพิวเตอร์ ซึ่งเป็นสิ่งที่เราสามารถมองเห็นและสัมผัสได้ โดยทั้งแบบที่ ติดตั้งอยู่ภายในและภายนอกตัวเครื่อง บางครั้งเรียกว่า “</a:t>
            </a:r>
            <a:r>
              <a:rPr lang="en-US" b="1" dirty="0" smtClean="0">
                <a:solidFill>
                  <a:srgbClr val="C00000"/>
                </a:solidFill>
              </a:rPr>
              <a:t>Device</a:t>
            </a:r>
            <a:r>
              <a:rPr lang="th-TH" b="1" dirty="0" smtClean="0"/>
              <a:t>”</a:t>
            </a:r>
          </a:p>
          <a:p>
            <a:pPr lvl="1" algn="thaiDist"/>
            <a:r>
              <a:rPr lang="th-TH" b="1" dirty="0" smtClean="0"/>
              <a:t>ฮาร์ดแวร์ แบ่งเป็น 4 ส่วน ได้แก่</a:t>
            </a:r>
          </a:p>
          <a:p>
            <a:pPr lvl="2" algn="thaiDist"/>
            <a:r>
              <a:rPr lang="th-TH" sz="2400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sz="2400" b="1" dirty="0" smtClean="0">
                <a:solidFill>
                  <a:srgbClr val="C00000"/>
                </a:solidFill>
              </a:rPr>
              <a:t>Input Device</a:t>
            </a:r>
            <a:r>
              <a:rPr lang="th-TH" sz="2400" b="1" dirty="0" smtClean="0">
                <a:solidFill>
                  <a:srgbClr val="C00000"/>
                </a:solidFill>
              </a:rPr>
              <a:t>)</a:t>
            </a:r>
          </a:p>
          <a:p>
            <a:pPr lvl="2" algn="thaiDist"/>
            <a:r>
              <a:rPr lang="th-TH" sz="2400" b="1" dirty="0" smtClean="0">
                <a:solidFill>
                  <a:srgbClr val="C00000"/>
                </a:solidFill>
              </a:rPr>
              <a:t>อุปกรณ์ประมวลผล (</a:t>
            </a:r>
            <a:r>
              <a:rPr lang="en-US" sz="2400" b="1" dirty="0" smtClean="0">
                <a:solidFill>
                  <a:srgbClr val="C00000"/>
                </a:solidFill>
              </a:rPr>
              <a:t>Process</a:t>
            </a:r>
            <a:r>
              <a:rPr lang="th-TH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Device</a:t>
            </a:r>
            <a:r>
              <a:rPr lang="th-TH" sz="2400" b="1" dirty="0" smtClean="0">
                <a:solidFill>
                  <a:srgbClr val="C00000"/>
                </a:solidFill>
              </a:rPr>
              <a:t>)</a:t>
            </a:r>
          </a:p>
          <a:p>
            <a:pPr lvl="2" algn="thaiDist"/>
            <a:r>
              <a:rPr lang="th-TH" sz="2400" b="1" dirty="0" smtClean="0">
                <a:solidFill>
                  <a:srgbClr val="C00000"/>
                </a:solidFill>
              </a:rPr>
              <a:t>อุปกรณ์จัดเก็บข้อมูล (</a:t>
            </a:r>
            <a:r>
              <a:rPr lang="en-US" sz="2400" b="1" dirty="0" smtClean="0">
                <a:solidFill>
                  <a:srgbClr val="C00000"/>
                </a:solidFill>
              </a:rPr>
              <a:t>Storage Device</a:t>
            </a:r>
            <a:r>
              <a:rPr lang="th-TH" sz="2400" b="1" dirty="0" smtClean="0">
                <a:solidFill>
                  <a:srgbClr val="C00000"/>
                </a:solidFill>
              </a:rPr>
              <a:t>)</a:t>
            </a:r>
          </a:p>
          <a:p>
            <a:pPr lvl="2" algn="thaiDist"/>
            <a:r>
              <a:rPr lang="th-TH" sz="2400" b="1" dirty="0" smtClean="0">
                <a:solidFill>
                  <a:srgbClr val="C00000"/>
                </a:solidFill>
              </a:rPr>
              <a:t>อุปกรณ์แสดงผลข้อมูล (</a:t>
            </a:r>
            <a:r>
              <a:rPr lang="en-US" sz="2400" b="1" dirty="0" smtClean="0">
                <a:solidFill>
                  <a:srgbClr val="C00000"/>
                </a:solidFill>
              </a:rPr>
              <a:t>Output Device</a:t>
            </a:r>
            <a:r>
              <a:rPr lang="th-TH" sz="2400" b="1" dirty="0" smtClean="0">
                <a:solidFill>
                  <a:srgbClr val="C00000"/>
                </a:solidFill>
              </a:rPr>
              <a:t>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18</a:t>
            </a:fld>
            <a:endParaRPr lang="th-TH"/>
          </a:p>
        </p:txBody>
      </p:sp>
      <p:pic>
        <p:nvPicPr>
          <p:cNvPr id="11268" name="Picture 4" descr="Free Vector | Computer hardware device icon vecto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20802" r="8342" b="14022"/>
          <a:stretch/>
        </p:blipFill>
        <p:spPr bwMode="auto">
          <a:xfrm>
            <a:off x="8238066" y="3158065"/>
            <a:ext cx="3488267" cy="274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>
                <a:solidFill>
                  <a:srgbClr val="C00000"/>
                </a:solidFill>
              </a:rPr>
              <a:t>H</a:t>
            </a:r>
            <a:r>
              <a:rPr lang="en-US" b="1" dirty="0" smtClean="0">
                <a:solidFill>
                  <a:srgbClr val="C00000"/>
                </a:solidFill>
              </a:rPr>
              <a:t>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19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338498"/>
            <a:ext cx="60833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เป็นอุปกรณ์ที่คอยตอบสนองการสั่งงานจากผู้ใช้ โดยจะรับข้อมูลหรือชุดคำสั่งเข้าไปในเครื่อง เพื่อให้คอมพิวเตอร์นำไปประมวลผลต่อไปได้ ซึ่งอาจเป็นตัวเลข ตัวอักษร ภาพกราฟิก เสียง หรือ วีดีโอ เป็นต้น ดังนี้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2" descr="Input Device: ภาพ ภาพสต็อกและเวกเตอร์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6"/>
          <a:stretch/>
        </p:blipFill>
        <p:spPr bwMode="auto">
          <a:xfrm>
            <a:off x="7071690" y="2487610"/>
            <a:ext cx="4773850" cy="28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26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D5774C03-39DC-4DC1-BD34-CACEAE2D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วัตถุประสงค์การเรียนรู้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44C7C1C8-F7C7-4CF0-90AB-62C0A625A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460" y="18521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h-TH" b="1" dirty="0">
                <a:solidFill>
                  <a:srgbClr val="C00000"/>
                </a:solidFill>
              </a:rPr>
              <a:t>ผู้เรียนสามารถอธิบายความหมายของคอมพิวเตอร์ได้อย่างถูกต้อง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solidFill>
                  <a:srgbClr val="C00000"/>
                </a:solidFill>
              </a:rPr>
              <a:t>ผู้เรียนสามารถ</a:t>
            </a:r>
            <a:r>
              <a:rPr lang="th-TH" b="1" dirty="0" smtClean="0">
                <a:solidFill>
                  <a:srgbClr val="C00000"/>
                </a:solidFill>
              </a:rPr>
              <a:t>อธิบายประเภทของ</a:t>
            </a:r>
            <a:r>
              <a:rPr lang="th-TH" b="1" dirty="0">
                <a:solidFill>
                  <a:srgbClr val="C00000"/>
                </a:solidFill>
              </a:rPr>
              <a:t>คอมพิวเตอร์ได้อย่างถูกต้อง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solidFill>
                  <a:srgbClr val="C00000"/>
                </a:solidFill>
              </a:rPr>
              <a:t>ผู้เรียนสามารถอธิบายองค์ประกอบ</a:t>
            </a:r>
            <a:r>
              <a:rPr lang="th-TH" b="1" dirty="0" smtClean="0">
                <a:solidFill>
                  <a:srgbClr val="C00000"/>
                </a:solidFill>
              </a:rPr>
              <a:t>ของระบบคอมพิวเตอร์</a:t>
            </a:r>
            <a:r>
              <a:rPr lang="th-TH" b="1" dirty="0">
                <a:solidFill>
                  <a:srgbClr val="C00000"/>
                </a:solidFill>
              </a:rPr>
              <a:t>ได้อย่างถูกต้อง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th-TH" b="1" dirty="0"/>
              <a:t>ผู้เรียนรู้ เข้าใจวิธีการเชื่อมต่ออุปกรณ์คอมพิวเตอร์ได้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th-TH" b="1" dirty="0"/>
              <a:t>ผู้เรียนรู้ เข้าใจ และสามารถนำความรู้ด้านสุขภาวะดิจิทัลไปใช้ได้เหมาะสม</a:t>
            </a:r>
            <a:endParaRPr lang="en-US" b="1" dirty="0"/>
          </a:p>
          <a:p>
            <a:pPr marL="514350" indent="-514350">
              <a:buFont typeface="+mj-lt"/>
              <a:buAutoNum type="arabicPeriod" startAt="4"/>
            </a:pPr>
            <a:r>
              <a:rPr lang="th-TH" b="1" dirty="0"/>
              <a:t>ผู้เรียนประยุกต์ใช้งานระบบปฏิบัติการ</a:t>
            </a:r>
            <a:r>
              <a:rPr lang="en-US" b="1" dirty="0"/>
              <a:t> Windows 10 </a:t>
            </a:r>
            <a:r>
              <a:rPr lang="th-TH" b="1" dirty="0"/>
              <a:t>พื้นฐานได้อย่างถูกต้อง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64826015-4448-4D54-BD41-08303532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785A-BCE8-45D4-BF1F-D68F155DBF21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4B4DE63F-8D24-4321-8322-660693A36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BBA273F0-9034-4CFD-ACA1-A9D4130F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5339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>
                <a:solidFill>
                  <a:srgbClr val="C00000"/>
                </a:solidFill>
              </a:rPr>
              <a:t>H</a:t>
            </a:r>
            <a:r>
              <a:rPr lang="en-US" b="1" dirty="0" smtClean="0">
                <a:solidFill>
                  <a:srgbClr val="C00000"/>
                </a:solidFill>
              </a:rPr>
              <a:t>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20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338498"/>
            <a:ext cx="60833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ประเภทคีย์บอร์ด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Keyboard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เป็นอุปกรณ์พื้นฐานที่จำเป็นสำหรับใช้การป้อนข้อ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มุล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ตัวอักษร ตัวอักขระ ตัวเลข หรือชุดคำสั่งต่างๆ ลงในคอมพิวเตอร์ โดยข้อมูลทั้งหมดที่ป้อนเข้ามาจะถูกแปลงให้เป็นรหัสคอมพิวเตอร์ เพื่อนำไปประมวลผลต่อไป คีย์บอร์ดที่ใช้งานในปัจจุบันมีหลายรูปแบบ เช่น คีย์บอร์ดมาตรฐานบนเครื่องพีซีแบบเด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รสท็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อป คีย์บอร์ดขนาดเล็กที่ใช้ในเครื่องโน้ต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บุค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ทั่วไป หรือ คีย์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บอร์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เสมือน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Virtual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On-Screen keyboard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ใน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แท็บเล็ต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 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สมาร์ทโฟน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รูปภาพ 7" descr="การคลิปหน้าจอ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97" y="1870075"/>
            <a:ext cx="2418846" cy="1067577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9950769" y="2338498"/>
            <a:ext cx="10358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คีย์บอร์ดบนพีซี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316" name="Picture 4" descr="Samsung XE700T1C XE500T1C 500T1C notebook keyboard with C shell English  black - JP service : Inspired by LnwShop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990" y="3118488"/>
            <a:ext cx="2447220" cy="15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สี่เหลี่ยมผืนผ้า 12"/>
          <p:cNvSpPr/>
          <p:nvPr/>
        </p:nvSpPr>
        <p:spPr>
          <a:xfrm>
            <a:off x="9982200" y="3735817"/>
            <a:ext cx="1245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คีย์บอร์ดบนโน้ต</a:t>
            </a:r>
            <a:r>
              <a:rPr lang="th-TH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บุค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318" name="Picture 6" descr="Virtual Keybo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989" y="4803394"/>
            <a:ext cx="2333553" cy="14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สี่เหลี่ยมผืนผ้า 14"/>
          <p:cNvSpPr/>
          <p:nvPr/>
        </p:nvSpPr>
        <p:spPr>
          <a:xfrm>
            <a:off x="10081586" y="5385486"/>
            <a:ext cx="10470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คีย์บอร์ดเสมือน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853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21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5" y="2245361"/>
            <a:ext cx="108585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ประเภทชี้ตำแหน่งและควบคุมทิศทาง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Pointing and Control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เมาส์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Mouse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เป็นอุปกรณ์ที่ใช้สำหรับชี้ตำแหน่งการทำงาน รวมถึงสั่งการให้คอมพิวเตอร์ทำงานบางคำสั่งที่มีการโต้ตอบกันระหว่างผู้ใช้กับคอมพิวเตอร์ โดยใช้มือเป็นตัวบังคับทิศทางและใช้นิ้วสำหรับการคลิกเลือกคำสั่งงาน เมาส์แบ่งเป็น 2 กลุ่ม ได้แก่</a:t>
            </a:r>
          </a:p>
          <a:p>
            <a:pPr algn="thaiDist"/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73665" y="4018039"/>
            <a:ext cx="3733801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เมาส์</a:t>
            </a:r>
            <a:r>
              <a:rPr lang="th-TH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ทั่วไป (</a:t>
            </a:r>
            <a:r>
              <a:rPr lang="en-US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Mechanical Mouse</a:t>
            </a:r>
            <a:r>
              <a:rPr lang="th-TH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ออกแบบโดยใช้ลูกบอลเป็นตัวจับทิศทางที่เมาส์เลื่อนไป ลูกบอลของเมาส์</a:t>
            </a:r>
            <a:r>
              <a:rPr lang="th-TH" sz="16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มีลํ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กษณะเป็นลูกกลมๆ ทำจากยางกลิ้งอยู่ข้างล่าง ซึ่งจะลากผ่านแผ่นรองเมาส์ (</a:t>
            </a:r>
            <a:r>
              <a:rPr lang="en-US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Mouse Pad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และกลไกภายในจะจับได้ว่ามีการเลื่อนไปในทิศทางใด ส่วนด้านบนมีปุ่มกดให้คลิกทางซ้ายและขวา มีปุ่มล้อที่หมุนเลื่อนขึ้น-ลง และกดได้ เพื่อควบคุมการทำงานขึ้นลง</a:t>
            </a:r>
            <a:r>
              <a:rPr lang="th-TH" sz="16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ของสโครล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บาร์ในหน้าต่างของโปรแกรมบางประเภท</a:t>
            </a:r>
            <a:endParaRPr lang="th-TH" sz="1600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6510865" y="4018039"/>
            <a:ext cx="3733801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เมาส์</a:t>
            </a:r>
            <a:r>
              <a:rPr lang="th-TH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ทั่วไป (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Mechanical Mouse</a:t>
            </a:r>
            <a:r>
              <a:rPr lang="th-TH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lang="th-TH" sz="1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ออกแบบโดยใช้ลูกบอลเป็นตัวจับทิศทางที่เมาส์เลื่อนไป ลูกบอลของเมาส์</a:t>
            </a:r>
            <a:r>
              <a:rPr lang="th-TH" sz="16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มีลํ</a:t>
            </a:r>
            <a:r>
              <a:rPr lang="th-TH" sz="1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กษณะเป็นลูกกลมๆ ทำจากยางกลิ้งอยู่ข้างล่าง ซึ่งจะลากผ่านแผ่นรองเมาส์ (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Mouse Pad</a:t>
            </a:r>
            <a:r>
              <a:rPr lang="th-TH" sz="1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และกลไกภายในจะจับได้ว่ามีการเลื่อนไปในทิศทางใด ส่วนด้านบนมีปุ่มกดให้คลิกทางซ้ายและขวา มีปุ่มล้อที่หมุนเลื่อนขึ้น-ลง และกดได้ เพื่อควบคุมการทำงานขึ้นลง</a:t>
            </a:r>
            <a:r>
              <a:rPr lang="th-TH" sz="16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ของสโครล</a:t>
            </a:r>
            <a:r>
              <a:rPr lang="th-TH" sz="1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บาร์ในหน้าต่างของโปรแกรมบางประเภท</a:t>
            </a:r>
            <a:endParaRPr lang="th-TH" sz="1600" dirty="0">
              <a:solidFill>
                <a:schemeClr val="accent4">
                  <a:lumMod val="60000"/>
                  <a:lumOff val="4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510865" y="4060964"/>
            <a:ext cx="37338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เมาส์แบบแสดงหรือ</a:t>
            </a:r>
            <a:r>
              <a:rPr lang="th-TH" sz="1600" b="1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ออปตคอล</a:t>
            </a:r>
            <a:r>
              <a:rPr lang="th-TH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เมาส์ (</a:t>
            </a:r>
            <a:r>
              <a:rPr lang="en-US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Optical Mouse</a:t>
            </a:r>
            <a:r>
              <a:rPr lang="th-TH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การใช้เมาส์แบบทั่วไปที่ใช้ลูกบอลมีข้อเสีย คือ เมื่อใช้ไปนานๆ ลูก</a:t>
            </a:r>
            <a:r>
              <a:rPr lang="th-TH" sz="16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บาอล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จะกลิ้งผ่านและเก็บเอาฝุ่นละอองเข้าไป ส่งผลให้กลไกภายในทำงานผิดเพี้ยน จึงต้องสร้างออกติ</a:t>
            </a:r>
            <a:r>
              <a:rPr lang="th-TH" sz="16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คอล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เมาส์ขึ้นมาเพื่อแก้ปัญหาดังกล่าว โดยทำงานได้ไม่ต้องใช้ล้อหมุนแต่ใช้แสงสว่างไปกระทบพื้น</a:t>
            </a:r>
            <a:r>
              <a:rPr lang="th-TH" sz="16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ผลิว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ด้านล่าง วงจรภายในจะวิเคราะห์แสงสะท้อนที่เปลี่ยนไป</a:t>
            </a:r>
            <a:r>
              <a:rPr lang="th-TH" sz="16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เมือ่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เลื่อนเมาส์ จากนั้นแปลงเป็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ทิศทางเพื่อชี้ตำแหน่ง </a:t>
            </a:r>
            <a:endParaRPr lang="th-TH" sz="16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0" name="Picture 2" descr="ประเภทของเมาส์ – veezam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999" y="4363447"/>
            <a:ext cx="1570039" cy="107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9.เมาส์ ผลการค้นหารูปภาพสำหรับ เมาส์ e sport เมาส์ (mouse) คืออุปกรณ์ที่ใช้ ในการควบคุมการใช้งานในคอมพิวเตอร์ชิ้นหนึ่ง ซึ่งออกแบบเพื่อให้พอดีกับการใช้ งานโดยส่วนโค้งและส่วนเว้าโค้งเข้าตามกับอุ้งมือของผู้ใช้ โดยภายด้านใต้ของ เมาส์จะมีอุปกรณ์ซึ่งตรวจจับการเคลื่อนไหวของเมาส์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493" y="4319290"/>
            <a:ext cx="1752172" cy="121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386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22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5" y="2245361"/>
            <a:ext cx="108585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ประเภทชี้ตำแหน่งและควบคุมทิศทาง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Pointing and Control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เมาส์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Mouse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การใช้งานปุ่ม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โดยทั่วไป	</a:t>
            </a: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286933" y="3138036"/>
            <a:ext cx="6146800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20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การใช้งานเมาส์นั้นมีหลายรูปแบบนอกเหนือไปจากการเลื่อนเมาส์เพื่อเลื่อน</a:t>
            </a:r>
            <a:r>
              <a:rPr lang="th-TH" sz="20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เคอร์เซอร์</a:t>
            </a:r>
            <a:r>
              <a:rPr lang="th-TH" sz="20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เช่น การคลิก (การกดปุ่ม) คำว่าคลิกนั้นมีที่มาจากเสียงคลิกเวลาเรากดปุ่มเมาส์นั่นเอง เสียงนี้เกิดขึ้นจาก </a:t>
            </a:r>
            <a:r>
              <a:rPr lang="en-US" sz="20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micro switch (cherry switch) </a:t>
            </a:r>
            <a:r>
              <a:rPr lang="th-TH" sz="20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และใช้แถบโลหะที่แข็งแต่ยืดหยุ่นเป็นตัวกระตุ้นสวิทช์ เมื่อเรากดปุ่ม แถบโลหะนี้ก็จะงอ และกระตุ้นให้สวิทช์ทำงานพร้อมทั้งเกิดเสียงคลิก และช่วยให้ภายในไม่มีภาวะสุญญากาศเกิดขึ้น นอกจากนี้นักวิจัยพบว่าผู้ใช้จะตอบสนองกับเสียงคลิกหลังจากกด มากกว่าความรู้สึกที่นิ้วกดลงไปบนปุ่ม</a:t>
            </a: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546211" y="2091595"/>
            <a:ext cx="4442589" cy="40318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77800" indent="-177800" algn="thaiDist"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th-TH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การคลิกครั้งเดียว (</a:t>
            </a:r>
            <a:r>
              <a:rPr lang="en-US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Single clicking</a:t>
            </a:r>
            <a:r>
              <a:rPr lang="en-US" sz="16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16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77800" indent="-177800" algn="thaiDist">
              <a:tabLst>
                <a:tab pos="271463" algn="l"/>
              </a:tabLst>
            </a:pPr>
            <a:r>
              <a:rPr lang="th-TH" sz="1600" dirty="0" smtClean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</a:t>
            </a:r>
            <a:r>
              <a:rPr lang="th-TH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การใช้งานที่ง่ายที่สุด โดยหมายรวมทั้งการกดปุ่มบนเมาส์ชนิดปุ่มเดียวและชนิดหลายปุ่ม โดยหากเป็นเมาส์ชนิดหลายปุ่ม จะเรียกการคลิกนี้ตามตำแหน่งของปุ่ม เช่น คลิกซ้าย, คลิกขวา</a:t>
            </a:r>
          </a:p>
          <a:p>
            <a:pPr marL="177800" indent="-177800" algn="thaiDist"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th-TH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ดับเบิ้ลคลิก (</a:t>
            </a:r>
            <a:r>
              <a:rPr lang="en-US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Double-click</a:t>
            </a:r>
            <a:r>
              <a:rPr lang="en-US" sz="16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16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77800" indent="-177800" algn="thaiDist">
              <a:tabLst>
                <a:tab pos="271463" algn="l"/>
              </a:tabLst>
            </a:pPr>
            <a:r>
              <a:rPr lang="th-TH" sz="1600" dirty="0" smtClean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</a:t>
            </a:r>
            <a:r>
              <a:rPr lang="th-TH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การคลิกปุ่ม 2 ครั้งติดต่อกันอย่างรวดเร็ว ใช้ในการเปิดไฟล์ต่าง ๆ</a:t>
            </a:r>
          </a:p>
          <a:p>
            <a:pPr marL="177800" indent="-177800" algn="thaiDist"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th-TH" sz="1600" b="1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ทริเปิล</a:t>
            </a:r>
            <a:r>
              <a:rPr lang="th-TH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คลิก (</a:t>
            </a:r>
            <a:r>
              <a:rPr lang="en-US" sz="16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Triple-click)</a:t>
            </a:r>
            <a:endParaRPr lang="th-TH" sz="1600" b="1" dirty="0" smtClean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77800" indent="-177800" algn="thaiDist">
              <a:tabLst>
                <a:tab pos="271463" algn="l"/>
              </a:tabLst>
            </a:pPr>
            <a:r>
              <a:rPr lang="th-TH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1600" dirty="0" smtClean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การคลิกปุ่ม 3 ครั้งติดต่อกันอย่างรวดเร็ว ใช้มากที่สุดใน </a:t>
            </a:r>
            <a:r>
              <a:rPr lang="en-US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word processors </a:t>
            </a:r>
            <a:r>
              <a:rPr lang="th-TH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และใน </a:t>
            </a:r>
            <a:r>
              <a:rPr lang="en-US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web browsers </a:t>
            </a:r>
            <a:r>
              <a:rPr lang="th-TH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เพื่อที่จะเลือกข้อความทั้งย่อหน้า</a:t>
            </a:r>
          </a:p>
          <a:p>
            <a:pPr marL="177800" indent="-177800" algn="thaiDist"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th-TH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การคลิกแล้วลาก (</a:t>
            </a:r>
            <a:r>
              <a:rPr lang="en-US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Click-and-drag</a:t>
            </a:r>
            <a:r>
              <a:rPr lang="en-US" sz="16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16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77800" indent="-177800" algn="thaiDist">
              <a:tabLst>
                <a:tab pos="271463" algn="l"/>
              </a:tabLst>
            </a:pPr>
            <a:r>
              <a:rPr lang="th-TH" sz="1600" dirty="0" smtClean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คือ</a:t>
            </a:r>
            <a:r>
              <a:rPr lang="th-TH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การกดปุ่มบน </a:t>
            </a:r>
            <a:r>
              <a:rPr lang="en-US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object </a:t>
            </a:r>
            <a:r>
              <a:rPr lang="th-TH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ค้างไว้แล้วลากไปที่ที่ต้องการที่เรากำหนดไว้</a:t>
            </a:r>
          </a:p>
          <a:p>
            <a:pPr marL="177800" indent="-177800" algn="thaiDist"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en-US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Mouse </a:t>
            </a:r>
            <a:r>
              <a:rPr lang="en-US" sz="16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gestures</a:t>
            </a:r>
            <a:endParaRPr lang="en-US" sz="16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77800" indent="-177800" algn="thaiDist">
              <a:tabLst>
                <a:tab pos="271463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1600" dirty="0" smtClean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Mouse </a:t>
            </a:r>
            <a:r>
              <a:rPr lang="en-US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gesture </a:t>
            </a:r>
            <a:r>
              <a:rPr lang="th-TH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เป็นวิธีการผสมผสานการเลื่อนและการคลิกเมาส์ ซึ่งซอฟต์แวร์ที่จะใช้ได้จะต้องจดจำคำสั่งพิเศษต่าง ๆ เหล่านี้ได้ เช่นในโปรแกรมวาดภาพ การเลื่อนเมาส์ในแนวแกน </a:t>
            </a:r>
            <a:r>
              <a:rPr lang="en-US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 </a:t>
            </a:r>
            <a:r>
              <a:rPr lang="th-TH" sz="1600" dirty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อย่างรวดเร็วบนรูปร่างใด ๆ จะเป็นการลบรูปร่าง</a:t>
            </a:r>
            <a:r>
              <a:rPr lang="th-TH" sz="1600" dirty="0" smtClean="0">
                <a:solidFill>
                  <a:srgbClr val="20212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นั้น</a:t>
            </a:r>
            <a:endParaRPr lang="en-US" sz="1600" b="1" i="0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2614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23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5" y="2245361"/>
            <a:ext cx="108585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ประเภทชี้ตำแหน่งและควบคุมทิศทาง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Pointing and Control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(2) แผ่นรองสัมผัส หรือ </a:t>
            </a:r>
            <a:r>
              <a:rPr lang="th-TH" sz="2400" b="1" dirty="0" err="1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ทัชแพด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Touch Pad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เป็นอุปกรณ์ที่มีลักษณะเป็นแผ่นสี่เหลี่ยมบางๆ ที่ติดตั้งไว้ในคอมพิวเตอร์โน้ต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บุค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บริเวรณ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ด้านล่างของแป้นพิมพ์ เมื่อใช้นิ้วแตะ สัมผัส หรือ ลากผ่าน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บริเวณทัชแพด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ก็จะสามารถทำงานได้เช่นเดียวกับเมาส์</a:t>
            </a:r>
          </a:p>
          <a:p>
            <a:pPr algn="thaiDist"/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35214" y="3594706"/>
            <a:ext cx="3733801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นอกจากนี้ยังมีแผ่นรองสัมผัสแบบหลายจุด (</a:t>
            </a:r>
            <a:r>
              <a:rPr lang="en-US" sz="1600" b="1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Muti</a:t>
            </a:r>
            <a:r>
              <a:rPr lang="en-US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-Touch Pad</a:t>
            </a:r>
            <a:r>
              <a:rPr lang="th-TH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ซึ่งจะติดตั้งมากับเครื่องคอมพิวเตอร์โน้ตบุครุ่นใหม่ ทำให้ใช้หลายนิ้ว</a:t>
            </a:r>
            <a:r>
              <a:rPr lang="th-TH" sz="1600" b="1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สั่งาน</a:t>
            </a:r>
            <a:r>
              <a:rPr lang="th-TH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ได้หลากหลายมากขึ้น เช่น ใช้สองนิ้วลากขึ้น-ลง เพื่อเลื่อนหน้าจอเอกสารหรือเว็บ หรือใช้สองนิ้วบีบเข้า/ออก เพื่อย่อ/ขยายภาพหรือหน้าจอ เป็นต้น </a:t>
            </a:r>
            <a:endParaRPr lang="th-TH" sz="1600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รูปภาพ 7" descr="การคลิปหน้าจอ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21"/>
          <a:stretch/>
        </p:blipFill>
        <p:spPr>
          <a:xfrm>
            <a:off x="4252649" y="3594706"/>
            <a:ext cx="3794917" cy="1734744"/>
          </a:xfrm>
          <a:prstGeom prst="rect">
            <a:avLst/>
          </a:prstGeom>
        </p:spPr>
      </p:pic>
      <p:pic>
        <p:nvPicPr>
          <p:cNvPr id="14" name="รูปภาพ 13" descr="การคลิปหน้าจอ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" t="52277" r="-670" b="744"/>
          <a:stretch/>
        </p:blipFill>
        <p:spPr>
          <a:xfrm>
            <a:off x="8206583" y="3627584"/>
            <a:ext cx="3794917" cy="1734744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6947236" y="5416925"/>
            <a:ext cx="241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8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ใช้คำสั่งนิ้ว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Multi-Touch </a:t>
            </a:r>
            <a:r>
              <a:rPr lang="th-TH" sz="18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บน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Mac</a:t>
            </a:r>
            <a:endParaRPr lang="en-US" sz="18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5158583" y="568696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https://support.apple.com/th-th/HT204895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]</a:t>
            </a:r>
            <a:endParaRPr lang="th-TH" sz="14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11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24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5" y="2245361"/>
            <a:ext cx="108585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ประเภทชี้ตำแหน่งและควบคุมทิศทาง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Pointing and Control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(3) แท่งชี้ควบคุม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Pointing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Stick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เป็นอุปกรณ์ที่ใช้สำหรับชี้ตำแหน่งข้อมูล มีลักษ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ณ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ะเป็นก้อนเล็กๆ คล้ายกับยางลบดินสอ โดยจะติดตั้งอยู่ตรงกลางของแป้นพิมพ์ในคอมพิวเตอร์โน้ตบุ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คบาง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การควบคุมทิศทางของการชี้ จะใช้นิ้วดันให้แท่งนี้โยกไปในทิศทางต่างๆ ลูกศรบนจอก็จะเลื่อนไปในทิศทางนั้น เพิ่มความสะดวกในการใช้งาน ทำให้ไม่ต้องเสียเลื่อนมือลงมา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ที่ทัชแพด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บ่อยๆ เรียกอีกอย่างว่า “</a:t>
            </a:r>
            <a:r>
              <a:rPr lang="en-US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Trackpoint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pic>
        <p:nvPicPr>
          <p:cNvPr id="18434" name="Picture 2" descr="Pointing Stick High Res Stock Image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02"/>
          <a:stretch/>
        </p:blipFill>
        <p:spPr bwMode="auto">
          <a:xfrm>
            <a:off x="5098561" y="3772694"/>
            <a:ext cx="3147972" cy="20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รูปภาพ 9" descr="การคลิปหน้าจอ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59" y="3772694"/>
            <a:ext cx="3265281" cy="2040800"/>
          </a:xfrm>
          <a:prstGeom prst="rect">
            <a:avLst/>
          </a:prstGeom>
        </p:spPr>
      </p:pic>
      <p:sp>
        <p:nvSpPr>
          <p:cNvPr id="15" name="สี่เหลี่ยมผืนผ้า 14"/>
          <p:cNvSpPr/>
          <p:nvPr/>
        </p:nvSpPr>
        <p:spPr>
          <a:xfrm>
            <a:off x="7670124" y="5830428"/>
            <a:ext cx="96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Trackpoint</a:t>
            </a:r>
            <a:endParaRPr lang="en-US" sz="18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5156913" y="610046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https://www.scriptdd.com/diary/thinkpad_trackpoint.html]</a:t>
            </a:r>
            <a:endParaRPr lang="th-TH" sz="14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3986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25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5" y="2245361"/>
            <a:ext cx="108585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ประเภทชี้ตำแหน่งและควบคุมทิศทาง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Pointing and Control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(4) จอยสติก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Joy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Stick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เป็นอุปกรณ์ที่พบเห็นได้ในการเล่นเกมคอมพิวเตอร์เป็นส่วนใหญ่ เพราะใช้งานสะดวก เช่น การบังคับทิศทางซ้ายขวา หน้า หลัง หรือบังคับทิศทางในระดับองศาที่แตกต่างกัน ในการควบคุมอากาศยานหรือท่าต่อสู้ของตัวละคร ซึ่งทำให้การเล่นเกมมีความสมจริงมากกว่าการใช้เมาส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์</a:t>
            </a:r>
            <a:endParaRPr lang="th-TH" sz="2400" b="1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6930890" y="5830428"/>
            <a:ext cx="2441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Joy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Stick </a:t>
            </a:r>
            <a:r>
              <a:rPr lang="th-TH" sz="18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สำหรับควบคุมทางในเกม</a:t>
            </a:r>
            <a:endParaRPr lang="en-US" sz="18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5156913" y="610046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https://www.amazon.com/Joystick-YF2009-Controller-Vibration-Feedback/dp/B06XGBL1HL]</a:t>
            </a:r>
            <a:endParaRPr lang="th-TH" sz="14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506" name="Picture 2" descr="Amazon.com: PC Joystick, USB Game Controller with Vibration Function and  Throttle Control, PXN 2113 Wired Gamepad Flight Stick for Windows  PC/Computer/Laptop: Computers &amp;amp; Accessor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73" y="3603106"/>
            <a:ext cx="1679696" cy="214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7" descr="การคลิปหน้าจอ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52" y="3365240"/>
            <a:ext cx="1629950" cy="2386893"/>
          </a:xfrm>
          <a:prstGeom prst="rect">
            <a:avLst/>
          </a:prstGeom>
        </p:spPr>
      </p:pic>
      <p:pic>
        <p:nvPicPr>
          <p:cNvPr id="21510" name="Picture 6" descr="http://1.bp.blogspot.com/-XCRKQO5q7g0/T0IQor11anI/AAAAAAAAAPA/WcNKsCeQ9mo/s200/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90" y="4163356"/>
            <a:ext cx="19050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04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26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283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ประเภทชี้ตำแหน่งและควบคุมทิศทาง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Pointing and Control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(5) พวงมาลัยบังคับ</a:t>
            </a: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ทิศทาง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Wheel)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อุปกรณ์ที่ใช้กับการเล่นเกมเหมือนกับ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จอยสติ๊ก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พบเห็นได้กับเกมจำลองประเภทแข่งรถหรือควบคุมทิศทางของยานพาหนะ มีลักษณะเหมือนกับพวงมาลัยบังคับทิศทางในรถยนต์จริง เพื่อให้เกมจำลองนั้น ๆ มีความสมจริงมากยิ่งขึ้น อาจมีการใช้งานร่วมกับอุปกรณ์เหยียบเบรกจำลอง (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pedal 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และตัวเร่งความเร็วจำลอง (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accelerator 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</a:t>
            </a:r>
            <a:endParaRPr lang="th-TH" sz="2400" b="1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9057291" y="5097261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8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พวงมาลัยบังคับ</a:t>
            </a:r>
            <a:r>
              <a:rPr lang="th-TH" sz="18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ทิศทาง</a:t>
            </a:r>
            <a:endParaRPr lang="en-US" sz="18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7687734" y="5349395"/>
            <a:ext cx="43680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https://sites.google.com/site/positioningpointinganddrawing/]</a:t>
            </a:r>
            <a:endParaRPr lang="th-TH" sz="14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2532" name="Picture 4" descr="Positioning,Pointing And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09282" y="1942822"/>
            <a:ext cx="3244518" cy="31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453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27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28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ประเภทชี้ตำแหน่งและควบคุมทิศทาง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Pointing and Control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400" b="1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239627" y="2660859"/>
            <a:ext cx="10554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   นอกจากนี้อุปกรณ์บังคับทิศทาง (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Controller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ยังได้รับการพัฒนารูปแบบการใช้งานที่เสมือนจริงมากขึ้น โดยสามารถควบคุมการทำงานด้วยการเคลื่อนไหวของร่างกายผ่านอุปกรณ์ เช่น</a:t>
            </a:r>
            <a:endParaRPr lang="th-TH" sz="2000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604080" y="3404071"/>
            <a:ext cx="486904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en-US" sz="16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Kinect 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เป็นอุปกรณ์เสริมของเครื่องเล่นเกม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Xbox 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ที่ถูกผลิตมาเพื่อเพิ่มความสมจริงและความสนุกสนานในการเล่นเกม โดยใช้เทคโนโลยีที่วิจัยและพัฒนาร่วมกับ </a:t>
            </a:r>
            <a:r>
              <a:rPr lang="en-US" sz="1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PrimeSensor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เป็นตัวขับเคลื่อน การพัฒนา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Kinect 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ในช่วงแรกนั้น ทางไมโครซอฟต์ซึ่งเป็นผู้ผลิตได้ใช้ชื่ออย่างไม่เป็นทางการว่า</a:t>
            </a:r>
            <a:r>
              <a:rPr lang="th-TH" sz="1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โปรเจค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</a:t>
            </a:r>
            <a:r>
              <a:rPr lang="th-TH" sz="1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ทาล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Project Natal) 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จนกระทั่งเปลี่ยนมาใช้ชื่อ 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Kinect</a:t>
            </a:r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ซึ่ง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มาจากคำว่าไค</a:t>
            </a:r>
            <a:r>
              <a:rPr lang="th-TH" sz="1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เนติก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Kinetic)</a:t>
            </a:r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รวม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กับคำว่าคอน</a:t>
            </a:r>
            <a:r>
              <a:rPr lang="th-TH" sz="1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เนค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Connect)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3554" name="Picture 2" descr="Kinect V1 | FabLa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58" y="4761584"/>
            <a:ext cx="1813942" cy="97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สี่เหลี่ยมผืนผ้า 13"/>
          <p:cNvSpPr/>
          <p:nvPr/>
        </p:nvSpPr>
        <p:spPr>
          <a:xfrm>
            <a:off x="3729820" y="5766471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Kinect</a:t>
            </a:r>
            <a:endParaRPr lang="en-US" sz="18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2441974" y="6048573"/>
            <a:ext cx="43680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https://www.fablabs.io/machines/xbox-kinect/]</a:t>
            </a:r>
            <a:endParaRPr lang="th-TH" sz="14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6924947" y="3426948"/>
            <a:ext cx="486904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6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เครื่องเล่นเกม </a:t>
            </a:r>
            <a:r>
              <a:rPr lang="en-US" sz="16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Wii </a:t>
            </a:r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ใช้ร่วมกับอุปกรณ์ตรวจจับความ</a:t>
            </a:r>
            <a:r>
              <a:rPr lang="th-TH" sz="1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เคลือน</a:t>
            </a:r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ไหวและทิศทาง แบบเดียวกับที่ใช้เครื่อง</a:t>
            </a:r>
            <a:r>
              <a:rPr lang="th-TH" sz="1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สมาร์ทโฟน</a:t>
            </a:r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ทำให้ผู้เล่นเสมือนเป็นส่วน</a:t>
            </a:r>
            <a:r>
              <a:rPr lang="th-TH" sz="1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หย</a:t>
            </a:r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นึ่งของเกมที่ปรากฏบนหน้าจอ เช่น เกมต่อสู้ ตี</a:t>
            </a:r>
            <a:r>
              <a:rPr lang="th-TH" sz="1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กอลฟ์</a:t>
            </a:r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เล่นฟุตบอล เกมทำอาหาร หรือ การออกกำลังกาย เป็นต้น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7891646" y="6086276"/>
            <a:ext cx="43680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2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https://mgronline.com/game/detail/9510000099500]</a:t>
            </a:r>
            <a:endParaRPr lang="th-TH" sz="12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3556" name="Picture 4" descr="เครื่องเล่นเกม Wii ของแท้พร้อมเล่นประกัน 1 ปี / Wii Game Console Set |  Shopee Thail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18" y="4444257"/>
            <a:ext cx="1656926" cy="165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s://mpics.mgronline.com/pics/Images/55100001074410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876" y="4521210"/>
            <a:ext cx="1563563" cy="15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54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28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28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ประเภทชี้ตำแหน่งและควบคุมทิศทาง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Pointing and Control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(5) จอสัมผัสหรือทัชสกรีน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Touch Screen)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เป็นอุปกรณ์ที่เป็นทั้งนำข้อมูลและแสดงผล สามารถใช้นิ้วมือแตะบังคับหรือสั่งการไปยังหน้าจอคอมพิวเตอร์ได้โดยตรง ไม่จำเป็นต้องใช้เมาส์หรือแป้นพิมพ์ ซึ่งกลายเป็นมาตรฐานของ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สมาร์ทโฟนและแท็บ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ล็ต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นับพันล้านเครื่องทั่วโลก และมีใช้เครื่องโน้ตบุ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คบาง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กลุ่มด้วย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9458041" y="3632290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8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จอทัชกรีน</a:t>
            </a:r>
            <a:endParaRPr lang="en-US" sz="18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7687732" y="3857625"/>
            <a:ext cx="436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2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https://www.amazon.com/ANGEL-POS-Capacitive-Multi-Touch-Touchscreen/dp/B07GTYJMSM/]</a:t>
            </a:r>
            <a:endParaRPr lang="th-TH" sz="12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4580" name="Picture 4" descr="Amazon.com: 17-Inch Capacitive LED Backlit Multi-Touch Monitor, True Flat  Seamless Design Touchscreen, VGA and HDMI Input, for Office, Retail,  Restaurant, Bar, Gym, Warehouse, No Driver Required: Computers &amp;amp; Accessor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54" y="1825625"/>
            <a:ext cx="2083158" cy="175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สี่เหลี่ยมผืนผ้า 12"/>
          <p:cNvSpPr/>
          <p:nvPr/>
        </p:nvSpPr>
        <p:spPr>
          <a:xfrm>
            <a:off x="859366" y="4493897"/>
            <a:ext cx="486904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นอกจากหน้าจอระบบสัมผัสที่ใช้งานด้วยนิ้วมือแล้ว ยังมีหน้าจอแบบที่สามารถใช้อุปกรณ์ชี้ที่ละเอียดขึ้น เช่น ปากกา (</a:t>
            </a:r>
            <a:r>
              <a:rPr lang="en-US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Stylus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Pen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</a:t>
            </a:r>
            <a:r>
              <a:rPr lang="en-US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Pencil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ซึ่งทำให้ผู้ใช้สามารถวาดรูปต่างๆ ลงบนหน้าจอได้โดยตรง แถมยังใช้แรงกดมากน้อย หรือ มุมเอียงในการวาดที่ต่างกัน เพื่อให้ได้ขนาดและรูปร่างของเส้นที่หนาบางหรือทึบแสงต่างกันด้วย เช่น </a:t>
            </a:r>
            <a:r>
              <a:rPr lang="en-US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S-Pen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ของ </a:t>
            </a:r>
            <a:r>
              <a:rPr lang="en-US" sz="16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Sumsung</a:t>
            </a:r>
            <a:r>
              <a:rPr lang="en-US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Galaxy Note, Apple Pencil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และปากกาสำหรับเขียนหน้าจอแบบอื่นๆ   </a:t>
            </a:r>
            <a:endParaRPr lang="th-TH" sz="1600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4582" name="Picture 6" descr="Samsung-Galaxy-Note-S-Pen-ev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32" y="4329874"/>
            <a:ext cx="3209641" cy="17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/>
          <p:cNvSpPr/>
          <p:nvPr/>
        </p:nvSpPr>
        <p:spPr>
          <a:xfrm>
            <a:off x="6096000" y="5855242"/>
            <a:ext cx="336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en-US" sz="1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https://www.phonearena.com/news/Galaxy-S8-to-get</a:t>
            </a:r>
          </a:p>
          <a:p>
            <a:pPr algn="ctr"/>
            <a:r>
              <a:rPr lang="en-US" sz="1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the-S-Pen-as-an-external-accessory_id89443]</a:t>
            </a:r>
            <a:endParaRPr lang="th-TH" sz="1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4584" name="Picture 8" descr="ปักพินในบอร์ด ขายมือถือ iphone ip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941" y="4454227"/>
            <a:ext cx="1817024" cy="13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สี่เหลี่ยมผืนผ้า 16"/>
          <p:cNvSpPr/>
          <p:nvPr/>
        </p:nvSpPr>
        <p:spPr>
          <a:xfrm>
            <a:off x="6248400" y="6007642"/>
            <a:ext cx="33620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endParaRPr lang="th-TH" sz="1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9458042" y="5907058"/>
            <a:ext cx="2597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en-US" sz="1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https://www.pinterest.com/pin</a:t>
            </a:r>
            <a:r>
              <a:rPr lang="en-US" sz="1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</a:p>
          <a:p>
            <a:pPr algn="ctr"/>
            <a:r>
              <a:rPr lang="en-US" sz="1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357825132898462899</a:t>
            </a:r>
            <a:r>
              <a:rPr lang="en-US" sz="1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/]</a:t>
            </a:r>
            <a:endParaRPr lang="th-TH" sz="1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729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29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5" y="2245361"/>
            <a:ext cx="108585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ประเภทข้อมูลมัลติมีเดีย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Multimedia Input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ไมโครโฟน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Microphone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เรียกกันแบบย่อว่า 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ไมค์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อาจจะอยู่รวมชุดกับหูฟังเรียกว่าเป็นชุดหูฟังพร้อมไมโครโฟน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Headset)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ไมโครโฟน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ได้ถูกนำมาใช้ประโยชน์ต่าง ๆ มากมาย ทั้งด้านการสื่อสาร การบันทึกเสียง ระบบคาราโอเกะ เครื่องช่วยฟัง อุตสาหกรรม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ภาพยนต์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การแสดงสดและการบันทึกเสียงหรืองานของวิศวกรด้านเสียง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Audio Engineering)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งานกระจายเสียงและแพร่ภาพทางวิทยุ และโทรทัศน์ รวมถึงงานมัลติมีเดียบนคอมพิวเตอร์ การรับคำสั่งเสียงในอุปกรณ์ไอที การส่งสัญญาณเสียงบนสื่ออินเทอร์เน็ต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VoIP) </a:t>
            </a: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447831" y="4363029"/>
            <a:ext cx="4110567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การรู้จำคำพูด (</a:t>
            </a:r>
            <a:r>
              <a:rPr lang="en-US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Speech Recognition)</a:t>
            </a:r>
            <a:endParaRPr lang="th-TH" sz="1600" b="1" dirty="0" smtClean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โปรแกรมคอมพิวเตอร์ที่สามารถแปลงเสียงพูด (</a:t>
            </a:r>
            <a:r>
              <a:rPr lang="en-US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Audio File) 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เป็นข้อความตัวอักษร (</a:t>
            </a:r>
            <a:r>
              <a:rPr lang="en-US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Text)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สามารถแจกแจงคำพูดต่างๆ ที่มนุษย์สามารถพูดใส่ไมโครโฟน โทรศัพท์หรืออุปกรณ์อื่นๆ และเข้าใจคำศัพท์ทุกคำอย่างถูกต้องเกือบ 100% โดยเป็นอิสระจากขนาดของกลุ่มคำศัพท์ ความดังของเสียงและลักษณะการออกเสียงของผู้พูด โดยระบบจะรับฟังเสียงพูดและตัดสินใจว่าเสียงที่ได้ยินนั้นเป็นคำๆใด </a:t>
            </a:r>
          </a:p>
        </p:txBody>
      </p:sp>
      <p:pic>
        <p:nvPicPr>
          <p:cNvPr id="13" name="Picture 2" descr="https://ae01.alicdn.com/kf/Hcab1ec8304114d5f86fb330ed641af10p/Hot-Professional-Handheld-Condenser-Microphone-Computer-Microphone-Stand-Tripod-Wired-3-5mm-Jack-For-Recording-Studio.jpg_960x96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62" y="4219770"/>
            <a:ext cx="2017876" cy="20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40"/>
          <a:stretch/>
        </p:blipFill>
        <p:spPr>
          <a:xfrm flipH="1">
            <a:off x="5466629" y="4246274"/>
            <a:ext cx="1737067" cy="20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3B25884E-2152-472F-BBFC-BFAD7B63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</a:t>
            </a:r>
            <a:r>
              <a:rPr lang="th-TH" b="1" dirty="0"/>
              <a:t> ความหมายของคอมพิวเตอร์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9249841B-2078-4020-9EE5-1CF5A08BA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2" y="1852129"/>
            <a:ext cx="10515600" cy="4324444"/>
          </a:xfrm>
        </p:spPr>
        <p:txBody>
          <a:bodyPr/>
          <a:lstStyle/>
          <a:p>
            <a:pPr algn="thaiDist"/>
            <a:r>
              <a:rPr lang="th-TH" b="1" dirty="0" smtClean="0"/>
              <a:t>คอมพิวเตอร์</a:t>
            </a:r>
            <a:r>
              <a:rPr lang="th-TH" dirty="0" smtClean="0"/>
              <a:t> หมายถึง เครื่องอิเล็กทรอนิกส์แบบอัตโนมัติ มีหน้าที่เสมือนสมองกลสำหรับแก้ปัญหาต่างๆ ที่ง่ายและซับซ้อน โดยวิธีทางคณิตศาสตร์ </a:t>
            </a:r>
            <a:r>
              <a:rPr lang="th-TH" b="1" i="1" dirty="0" smtClean="0"/>
              <a:t>(พจนานุกรมฉบับราชบัณฑิตยสถาน พ.ศ.2556)</a:t>
            </a:r>
            <a:endParaRPr lang="th-TH" b="1" i="1" dirty="0">
              <a:hlinkClick r:id="rId2"/>
            </a:endParaRPr>
          </a:p>
          <a:p>
            <a:pPr algn="thaiDist"/>
            <a:r>
              <a:rPr lang="th-TH" b="1" dirty="0"/>
              <a:t>คอมพิวเตอร์</a:t>
            </a:r>
            <a:r>
              <a:rPr lang="th-TH" dirty="0"/>
              <a:t> </a:t>
            </a:r>
            <a:r>
              <a:rPr lang="th-TH" dirty="0" smtClean="0"/>
              <a:t>หมายถึง อุปกรณ์อิเล็กทรอนิกส์ที่มนุษย์พัฒนาขึ้นเพื่อช่วยงานมนุษย์ งานที่มีขั้นตอนซ้ำๆ และมีปริมาณมากๆ หรือมีลักษณะที่ต้องคำนวณสลับซับซ้อนต้องใช้บุคคลจำนวนมากในการทำงานนั้นๆ เมื่อนำคอมพิวเตอร์มาช่วยงานก็สามารถทำสำเร็จได้รวดเร็วขึ้นเกิดผลลัพธ์ที่ถูกต้อง แม่นยำ น่าเชื่อถือ </a:t>
            </a:r>
            <a:r>
              <a:rPr lang="th-TH" b="1" i="1" dirty="0" smtClean="0"/>
              <a:t>(ตำราคอมพิวเตอร์, 2554</a:t>
            </a:r>
            <a:r>
              <a:rPr lang="en-US" b="1" i="1" dirty="0" smtClean="0"/>
              <a:t>:20</a:t>
            </a:r>
            <a:r>
              <a:rPr lang="th-TH" b="1" i="1" dirty="0" smtClean="0"/>
              <a:t>)</a:t>
            </a:r>
            <a:endParaRPr lang="en-US" b="1" i="1" dirty="0"/>
          </a:p>
          <a:p>
            <a:pPr algn="thaiDist"/>
            <a:endParaRPr lang="th-TH" dirty="0"/>
          </a:p>
          <a:p>
            <a:pPr algn="thaiDist"/>
            <a:endParaRPr lang="th-TH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B31ED59F-32C7-4F1D-9322-45DA0F57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3B8D-4097-48E4-A5CE-C0BD6C4F48F4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3207A0B9-E9EE-4331-B050-D2F6457B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9378EA3A-5DC1-4FEE-90D7-CD43F6A2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</a:t>
            </a:fld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2" y="4307417"/>
            <a:ext cx="3163792" cy="2004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734" y="4398059"/>
            <a:ext cx="2466975" cy="1857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4202142"/>
            <a:ext cx="2138986" cy="21389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395" y="4327073"/>
            <a:ext cx="3598333" cy="18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6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30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5" y="2245361"/>
            <a:ext cx="78274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ประเภทข้อมูลมัลติมีเดีย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Multimedia Input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(2) กล้อง</a:t>
            </a:r>
            <a:r>
              <a:rPr lang="th-TH" sz="2400" b="1" dirty="0" err="1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ถ่ายรูปดิจิทัล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Digital Camera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อุปกรณ์รับเข้าที่นิยมมากในปัจจุบัน อุปกรณ์ชนิดนี้สามารถนำเข้าข้อมูลที่เป็นรูปภาพหรือกราฟิก มีลักษณะและการใช้งานเหมือนกล้องถ่ายรูปธรรมดาทั่วไป แต่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กล้องดิจิทัล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ไม่ต้องใช้ฟิล์มในการบันทึกภาพ แต่จะเก็บข้อมูลภาพไว้ในอุปกรณ์อิเล็กทรอนิกส์ ข้อมูลที่เก็บเป็นข้อมูล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แบบดิจิทัล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ที่รูปแต่ละรูปประกอบด้วยจุดภาพ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pixel)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เล็กๆ จำนวนมาก ความละเอียดของภาพขึ้นอยู่กับจำนวนจุดดังกล่าว 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กล้องดิจิทัล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ผลิตได้ในปัจจุบันมีความละเอียดของภาพอยู่ระหว่าง 1 ล้านถึง 5 ล้านจุดภาพ และข้อดีอีกอย่างหนึ่งที่ทำให้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กล้องดิจิทัลป็น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ที่นิยม คือ ผู้ใช้สามารถดูผลการถ่ายรูปได้หลังจากถ่ายรูปแต่ละรูปเลยโดยใช้จอภาพที่อยู่บนกล้อง หากรูปที่ถ่ายนั้นไม่เป็นที่พอใจก็สามารถถ่ายใหม่ได้ทันที</a:t>
            </a:r>
            <a:endParaRPr lang="th-TH" sz="2400" b="1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5602" name="Picture 2" descr="กล้องดิจิทัล - คอมพิวเตอร์และเครือข่ายคอมพิวเตอร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966" y="3905168"/>
            <a:ext cx="3191933" cy="163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Power Buy : กล้องดิจิตอล (20MP, สีดำ) รุ่น PSSX730HS by CAN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926" y="2241813"/>
            <a:ext cx="1759481" cy="175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สี่เหลี่ยมผืนผ้า 14"/>
          <p:cNvSpPr/>
          <p:nvPr/>
        </p:nvSpPr>
        <p:spPr>
          <a:xfrm>
            <a:off x="9884437" y="5351875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8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กล้องดิจิทัล</a:t>
            </a:r>
            <a:endParaRPr lang="en-US" sz="18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8542867" y="5600183"/>
            <a:ext cx="3649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2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:https://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sites.google.com/a/samakkhi.ac.th/555chux-</a:t>
            </a:r>
          </a:p>
          <a:p>
            <a:pPr algn="ctr"/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man-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kae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-di-chi-ma/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klxng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dicithal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-digital-camera</a:t>
            </a:r>
            <a:endParaRPr lang="th-TH" sz="12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865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31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5" y="2245361"/>
            <a:ext cx="77512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ประเภทข้อมูลมัลติมีเดีย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Multimedia Input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(3) กล้องถ่าย</a:t>
            </a:r>
            <a:r>
              <a:rPr lang="th-TH" sz="2400" b="1" dirty="0" err="1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วีดีโอดิจิทัล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Digital Video Camera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เรียกย่อ ๆ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ว่ากล้อง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DV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ซึ่งเป็นกล้องวิดีโอแบบดิจิตอลนั่นเอง กล้องประเภทนี้สามารถถ่ายภาพเคลื่อนไหวและบันทึกเก็บหรือโอนถ่ายลงคอมพิวเตอร์ได้เช่นเดียวกัน แต่จำเป็นต้องใช้พื้นที่เก็บข้อมูลที่มีขนาดใหญ่พอสมควร โดยมากจะบันทึกลงเทปขนาดเล็กในรูปแบบดิจิตอลก่อน (บางรุ่นอาจลงแผ่น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CD-R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DVD-R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ที่บันทึกได้แทน) จากนั้นจะถ่ายโอนวิดีโอไปลงคอมพิวเตอร์ หรือจะเรียกดูภายหลังจากในกล้องก็ได้</a:t>
            </a:r>
            <a:endParaRPr lang="th-TH" sz="2400" b="1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9591089" y="5351875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8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กล้องถ่าย</a:t>
            </a:r>
            <a:r>
              <a:rPr lang="th-TH" sz="18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วีดีโอดิจิทัล</a:t>
            </a:r>
            <a:endParaRPr lang="en-US" sz="18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8542867" y="5600183"/>
            <a:ext cx="3649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2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http://www.suwanpaiboon.ac.th/wbi/page/na34.htm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]</a:t>
            </a:r>
            <a:endParaRPr lang="th-TH" sz="12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7650" name="Picture 2" descr="http://www.suwanpaiboon.ac.th/wbi/image/38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697" y="2769523"/>
            <a:ext cx="28575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652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32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5" y="2245361"/>
            <a:ext cx="77512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ประเภทข้อมูลมัลติมีเดีย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Multimedia Input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(4) เว็บแคม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Web Cam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เว็บแคเมรา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web camera)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เป็นกล้อง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วีดีโอที่ใช้สำหรับการเชื่อมต่อกับคอมพิวเตอร์ 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แล็ปท็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อป หลักการใช้งานเว็บ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แคม คือการสื่อสารรูปแบบออนไลน์แบบ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เห็นหน้าตาคู่สนทนาผ่านทางอินเทอร์เน็ต ในทางธุรกิจกล้องเว็บแคมช่วยในการประชุมออนไลน์โดยที่ผู้เข้าร่วมประชุมสามารถประชุมร่วมกันโดยไม่จำเป็นต้องเดินทางมาอยู่ในสถานที่เดียวกัน</a:t>
            </a:r>
            <a:endParaRPr lang="th-TH" sz="2400" b="1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9520461" y="5309541"/>
            <a:ext cx="163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8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เว็บแคม (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Web Cam) </a:t>
            </a:r>
            <a:endParaRPr lang="en-US" sz="18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8542867" y="5600183"/>
            <a:ext cx="3649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2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https://www.shopat24.com/blog/electronics/combining-outstanding-features-avermedia-webcam-clear-hd-video/]</a:t>
            </a:r>
            <a:endParaRPr lang="th-TH" sz="12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8674" name="Picture 2" descr="https://www.shopat24.com/blog/wp-content/uploads/2020/05/%E0%B8%A3%E0%B8%A7%E0%B8%A1%E0%B8%84%E0%B8%B8%E0%B8%93%E0%B8%AA%E0%B8%A1%E0%B8%9A%E0%B8%B1%E0%B8%95%E0%B8%B4%E0%B9%80%E0%B8%94%E0%B9%88%E0%B8%99%E0%B8%81%E0%B8%A5%E0%B9%89%E0%B8%AD%E0%B8%87%E0%B9%80%E0%B8%A7%E0%B9%87%E0%B8%9A%E0%B9%81%E0%B8%84%E0%B8%A1-AVerMedia-%E0%B8%A0%E0%B8%B2%E0%B8%9E%E0%B8%84%E0%B8%A1%E0%B8%8A%E0%B8%B1%E0%B8%94%E0%B9%81%E0%B8%9A%E0%B8%9A-Full-HD-696x46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396" y="2488745"/>
            <a:ext cx="2324101" cy="154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รวมคุณสมบัติเด่นกล้องเว็บแคม AVerMedia ภาพคมชัดแบบ Full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49" y="4201169"/>
            <a:ext cx="2891367" cy="9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489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33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5" y="2245361"/>
            <a:ext cx="74350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ประเภทสแกนและอ่านข้อมูลด้วยแสง (</a:t>
            </a:r>
            <a:r>
              <a:rPr lang="en-US" sz="24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Scaner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and Optical Reade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สแกนเนอร์ (</a:t>
            </a:r>
            <a:r>
              <a:rPr lang="en-US" sz="2400" b="1" dirty="0" err="1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Scaner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สแกนภาพ หรือสแกนเนอร์ เป็นอุปกรณ์จับภาพ และเปลี่ยนแปลงภาพจากรูปแบบของแอ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นาล็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อกเป็นดิจิตอล ซึ่งคอมพิวเตอร์สามารถแสดงผลออกมาได้เป็นภาพหรือข้อความได้</a:t>
            </a:r>
          </a:p>
          <a:p>
            <a:pPr algn="thaiDist"/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882649" y="3924547"/>
            <a:ext cx="631190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en-US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OCR </a:t>
            </a:r>
            <a:r>
              <a:rPr lang="th-TH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ย่อมาจาก </a:t>
            </a:r>
            <a:r>
              <a:rPr lang="en-US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Optical Character Recognition 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 ตัวช่วยอ่านข้อความจากเอกสาร </a:t>
            </a:r>
            <a:r>
              <a:rPr lang="en-US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PDF 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หรือไฟล์รูปภาพ หรือแม้กระทั่งลายมือในเอกสารอิเล็กทรอนิกส์ และแปลงให้อยู่ในรูปแบบของตัวอักษรหรือข้อความที่สามารถนำไปประมวลผลและใช้สำหรับค้นหาได้ ด้วยการจัดทำดัชนีเอกสาร (</a:t>
            </a:r>
            <a:r>
              <a:rPr lang="en-US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index)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ซึ่ง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จะช่วยให้ค้นหาไฟล์ที่ต้องการได้อย่างรวดเร็วผ่านการค้นหาด้วยคีย์เวิร์ดที่ถูกตั้งไว้ นอกจากนั้นยังช่วยสกัดข้อมูลจากการสแกนเอกสารสำคัญเช่น ใบแจ้งหนี้ หรือใบกำกับภาษี พร้อมทำการถ่ายโอนไปยังโปรแกรมที่เกี่ยวข้องได้อีกด้วย</a:t>
            </a:r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982" y="2405691"/>
            <a:ext cx="2085672" cy="1236852"/>
          </a:xfrm>
          <a:prstGeom prst="rect">
            <a:avLst/>
          </a:prstGeom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489" y="2245361"/>
            <a:ext cx="1448973" cy="1285239"/>
          </a:xfrm>
          <a:prstGeom prst="rect">
            <a:avLst/>
          </a:prstGeom>
        </p:spPr>
      </p:pic>
      <p:pic>
        <p:nvPicPr>
          <p:cNvPr id="29698" name="Picture 2" descr="https://sbuyscan.co/wp-content/uploads/2020/12/best-ocr-softwa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700" y="3924547"/>
            <a:ext cx="3700366" cy="20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261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34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5" y="2245361"/>
            <a:ext cx="10875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ประเภทสแกนและอ่านข้อมูลด้วยแสง (</a:t>
            </a:r>
            <a:r>
              <a:rPr lang="en-US" sz="24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Scaner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and Optical Reade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(2) </a:t>
            </a:r>
            <a:r>
              <a:rPr lang="th-TH" sz="2400" b="1" dirty="0" err="1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โอเอ็ม</a:t>
            </a:r>
            <a:r>
              <a:rPr lang="th-TH" sz="2400" b="1" dirty="0" err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อาร์</a:t>
            </a: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Optical Mark Readers : OMR)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เป็นเครื่องที่สามารถอ่านรอยเครื่องหมาย ที่เกิดจากดินสอในกระดาษที่มีรูปแบบ เฉพาะ โดยเครื่องจะส่องไฟผ่านกระดาษที่อ่าน และจะสะท้อนแสงที่เกิดจากเครื่องหมาย ที่ทำขึ้นโดยดินสอ เนื่องจากรอยดินสอเกิดขึ้นจากดินสอ ที่มีตะกั่วอ่อน จึงเกิดการสะท้อนแสง ซึ่งมักใช้ในการตรวจข้อสอบเข้ามหาวิทยาลัย หรือการลงทะเบียน</a:t>
            </a:r>
          </a:p>
        </p:txBody>
      </p:sp>
      <p:pic>
        <p:nvPicPr>
          <p:cNvPr id="30724" name="Picture 4" descr="OMR software 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33" y="3784464"/>
            <a:ext cx="3268133" cy="2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OMR Optical Mark Reader Recognition Explain Its Working | Education and  Information Technology | Information For Education, Spiritual, Divine  Avail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51" y="4001294"/>
            <a:ext cx="4183518" cy="21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สี่เหลี่ยมผืนผ้า 15"/>
          <p:cNvSpPr/>
          <p:nvPr/>
        </p:nvSpPr>
        <p:spPr>
          <a:xfrm>
            <a:off x="9427354" y="5774079"/>
            <a:ext cx="2141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OMR 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ที่ใช้สำหรับการอานหรือตรวจสอบ</a:t>
            </a:r>
          </a:p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คะแนนจากกระดาษคำตอบชนิดพิเศษ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46610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35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904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ประเภทสแกนและอ่านข้อมูลด้วยแสง (</a:t>
            </a:r>
            <a:r>
              <a:rPr lang="en-US" sz="24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Scaner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and Optical Reade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(3) เครื่อง</a:t>
            </a: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อ่านบาร์โค้ด (</a:t>
            </a:r>
            <a:r>
              <a:rPr lang="en-US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Barcode Scanner)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เป็นอุปกรณ์ที่มีหน้าที่นำข้อมูลเข้าสู่ระบบคอมพิวเตอร์ เฉกเช่นเดียวกันกับคีบ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อร์ด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แต่มีคุณสมบัติเพิ่มเติมคือความสามารถในการอ่านบาร์โค้ดแล้วนำไปประมวลผล แปลงค่าเป็นข้อมูลตัวเลขหรือตัวอักษรที่สามารถเข้าใจได้ด้วยภาษามนุษย์ก่อนส่งต่อให้กับระบบคอมพิวเตอร์ เครื่องอ่านบาร์โค้ดถูกคิดค้นขึ้นเพื่อเพิ่มประสิทธิภาพในเรื่องของความรวดเร็วและแม่นยำในการทำงาน แทนการใช้แรงงานคนในการพิมพ์ข้อมูลเข้าสู่ระบบทีละตัวอักษร ทีละตัวเลข ซึ่งมีโอกาสเกิดข้อผิดพลาดได้อยู่เสมอ และมีความล่าช้าอย่างมาก</a:t>
            </a:r>
          </a:p>
        </p:txBody>
      </p:sp>
      <p:pic>
        <p:nvPicPr>
          <p:cNvPr id="8" name="รูปภาพ 7" descr="การคลิปหน้าจ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058" y="1825625"/>
            <a:ext cx="2299265" cy="1772443"/>
          </a:xfrm>
          <a:prstGeom prst="rect">
            <a:avLst/>
          </a:prstGeom>
        </p:spPr>
      </p:pic>
      <p:pic>
        <p:nvPicPr>
          <p:cNvPr id="31750" name="Picture 6" descr="What is a QR code and are they safe? | Kaspersk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68" y="4040782"/>
            <a:ext cx="3145643" cy="180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สี่เหลี่ยมผืนผ้า 13"/>
          <p:cNvSpPr/>
          <p:nvPr/>
        </p:nvSpPr>
        <p:spPr>
          <a:xfrm>
            <a:off x="9442629" y="3733005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เครื่องอ่านบาร์โค้ด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9159193" y="5882673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</a:t>
            </a:r>
            <a:r>
              <a:rPr lang="th-TH" sz="14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สมาร์ทโฟน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ในการสแกนอ่านรหัส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QR-Code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957128" y="5296982"/>
            <a:ext cx="65717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en-US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Point </a:t>
            </a:r>
            <a:r>
              <a:rPr lang="en-US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of </a:t>
            </a:r>
            <a:r>
              <a:rPr lang="en-US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Sale</a:t>
            </a:r>
            <a:r>
              <a:rPr lang="th-TH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ตัวย่อ คือ </a:t>
            </a:r>
            <a:r>
              <a:rPr lang="en-US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POS</a:t>
            </a:r>
            <a:r>
              <a:rPr lang="en-US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อ่านว่า พีโอ</a:t>
            </a:r>
            <a:r>
              <a:rPr lang="th-TH" sz="18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เอส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ในวงการคอมพิวเตอร์ จะหมายถึง การขายทั้งตัวเครื่องคอมพิวเตอร์และซอฟต์แวร์ในราคาขายปลีก ตัวเครื่องคอมพิวเตอร์นั้น หมายรวมทั้งอุปกรณ์ต่าง ๆ ด้วยเป็นต้นว่า เครื่องพิมพ์, 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เครื่องสแกน 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scanner) 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เครื่องอ่านรหัสแท่ง (</a:t>
            </a:r>
            <a:r>
              <a:rPr lang="en-US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barcode reader) 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ฯลฯ”</a:t>
            </a:r>
          </a:p>
        </p:txBody>
      </p:sp>
    </p:spTree>
    <p:extLst>
      <p:ext uri="{BB962C8B-B14F-4D97-AF65-F5344CB8AC3E}">
        <p14:creationId xmlns:p14="http://schemas.microsoft.com/office/powerpoint/2010/main" val="698957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36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984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ประเภทสแกนและอ่านข้อมูลด้วยแสง (</a:t>
            </a:r>
            <a:r>
              <a:rPr lang="en-US" sz="24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Scaner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and Optical Reade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(4) </a:t>
            </a:r>
            <a:r>
              <a:rPr lang="th-TH" sz="2400" b="1" dirty="0" err="1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เอ็ม</a:t>
            </a: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ไอซี</a:t>
            </a:r>
            <a:r>
              <a:rPr lang="th-TH" sz="2400" b="1" dirty="0" err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อาร์</a:t>
            </a: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Magnetic-Ink </a:t>
            </a:r>
            <a:r>
              <a:rPr lang="en-US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Character </a:t>
            </a:r>
            <a:r>
              <a:rPr lang="en-US" sz="2400" b="1" dirty="0" err="1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Recognition:MICR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เรียกย่อ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ว่า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 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เอ็ม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ไอซี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อาร์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อุปกรณ์ที่ใช้อ่านตัวอักษรด้วยแสงของเอกสารสำคัญ เช่น เช็คธนาคาร ซึ่งมีการพิมพ์หมายเลขเช็คด้วยผงหมึกสารแม่เหล็ก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magnetic ink)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เป็นแบบอักษรเฉพาะ มีลักษณะเป็นลายเส้น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เหลี่ยม พบ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เห็นได้ในการประมวลผลเช็คสำหรับธุรกิจด้านธนาคาร</a:t>
            </a:r>
          </a:p>
        </p:txBody>
      </p:sp>
      <p:pic>
        <p:nvPicPr>
          <p:cNvPr id="32770" name="Picture 2" descr="http://www.suwanpaiboon.ac.th/wbi/image/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02" y="2118361"/>
            <a:ext cx="3625664" cy="211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USB แท็บเล็ต MSR Card Reader ตรวจสอบ MICR Reader แม่เหล็ก 1/2/3 Magstrip  โมดูล HCC1250U|Card Readers| - AliExpres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18034" r="4389" b="20632"/>
          <a:stretch/>
        </p:blipFill>
        <p:spPr bwMode="auto">
          <a:xfrm>
            <a:off x="8890000" y="4526069"/>
            <a:ext cx="2463800" cy="164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391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อุปกรณ์นำข้อมูลเข้า (</a:t>
            </a:r>
            <a:r>
              <a:rPr lang="en-US" b="1" dirty="0" smtClean="0">
                <a:solidFill>
                  <a:srgbClr val="C00000"/>
                </a:solidFill>
              </a:rPr>
              <a:t>Input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37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98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ประเภทตรวจสอบข้อมูลทางกายภาพ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Biometric Input Device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45786" y="2686471"/>
            <a:ext cx="632556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600" b="1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ไบ</a:t>
            </a:r>
            <a:r>
              <a:rPr lang="th-TH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โอเมท</a:t>
            </a:r>
            <a:r>
              <a:rPr lang="th-TH" sz="1600" b="1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ริกซ์</a:t>
            </a:r>
            <a:r>
              <a:rPr lang="th-TH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Biometrics)</a:t>
            </a:r>
            <a:r>
              <a:rPr lang="th-TH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 </a:t>
            </a:r>
            <a:r>
              <a:rPr lang="th-TH" sz="1600" i="1" u="sng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</a:t>
            </a:r>
            <a:r>
              <a:rPr lang="th-TH" sz="1600" i="1" u="sng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ของมนุษย์ที่สร้างเอกลักษณ์ของแต่ละบุคคล 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เช่น ลักษณะบนใบหน้า ดวงตา ลายนิ้วมือ หรือ แม้กระทั่งการเต้นของหัวใจ ซึ่งลักษณะเหล่านี้สามารถนำไปใช้ในการกำหนดว่าคุณเป็นใครได้ </a:t>
            </a:r>
            <a:r>
              <a:rPr lang="th-TH" sz="16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ข้อมูลอัต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ลักษณ์บุคคล </a:t>
            </a:r>
            <a:r>
              <a:rPr lang="th-TH" sz="16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หรือไบ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โอเมท</a:t>
            </a:r>
            <a:r>
              <a:rPr lang="th-TH" sz="16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ริกซ์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Biometrics)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คือ </a:t>
            </a:r>
            <a:r>
              <a:rPr lang="th-TH" sz="1600" i="1" u="sng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เทคโนโลยีที่สำหรับยืนยันตัวบุคคล โดยผสมผสานเทคโนโลยี ทางด้านชีวภาพ และทางการแพทย์ กับเทคโนโลยีทางคอมพิวเตอร์เข้าด้วยกัน 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โดยการตรวจวัดลักษณะทางกายภาพและลักษณะทางพฤติกรรม ที่เป็นลักษณะเฉพาะของแต่ละคนมาใช้ในการระบุตัวบุคคลนั้นๆ ได้อย่างถูกต้องแม่นยำ จึงทำให้มีความปลอดภัยและน่าเชื่อถือสูง การ</a:t>
            </a:r>
            <a:r>
              <a:rPr lang="th-TH" sz="16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ใช้ไบ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โอเมตริกซ์ ทำให้ผู้ใช้ไม่จำเป็นต้องใช้ความจำหรือจำเป็นต้องถือบัตรผ่านใดๆทำให้สะดวกและรวดเร็ว ผู้ใช้ไม่จำเป็นต้องพกบัตรและไม่ต้องจำรหัสผ่าน อีกทั้งยังเป็นการช่วยเพิ่มความปลอดภัย ป้องกันการสูญหายของบัตรผ่าน </a:t>
            </a:r>
            <a:r>
              <a:rPr lang="th-TH" sz="16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และไบ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โอเมท</a:t>
            </a:r>
            <a:r>
              <a:rPr lang="th-TH" sz="16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ริกซ์</a:t>
            </a:r>
            <a:r>
              <a:rPr lang="th-TH" sz="16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ยังยากต่อการปลอมแปลงและยากต่อการลักลอบนำไปใช้ </a:t>
            </a:r>
          </a:p>
        </p:txBody>
      </p:sp>
      <p:pic>
        <p:nvPicPr>
          <p:cNvPr id="11" name="รูปภาพ 10" descr="การคลิปหน้าจ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37" y="2530979"/>
            <a:ext cx="4193796" cy="3173306"/>
          </a:xfrm>
          <a:prstGeom prst="rect">
            <a:avLst/>
          </a:prstGeom>
        </p:spPr>
      </p:pic>
      <p:sp>
        <p:nvSpPr>
          <p:cNvPr id="12" name="สี่เหลี่ยมผืนผ้า 11"/>
          <p:cNvSpPr/>
          <p:nvPr/>
        </p:nvSpPr>
        <p:spPr>
          <a:xfrm>
            <a:off x="8890000" y="5704285"/>
            <a:ext cx="246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การสแกนลายนิ้วมือ</a:t>
            </a:r>
          </a:p>
          <a:p>
            <a:pPr algn="ctr"/>
            <a:r>
              <a:rPr lang="th-TH" sz="1400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https://pixabay.com, Susanne Plank</a:t>
            </a:r>
            <a:endParaRPr lang="th-TH" sz="1400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145786" y="5129732"/>
            <a:ext cx="632556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เครื่องที่ใช้อ่านข้อมูล</a:t>
            </a:r>
            <a:r>
              <a:rPr lang="th-TH" sz="16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แบบไบ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โอเมท</a:t>
            </a:r>
            <a:r>
              <a:rPr lang="th-TH" sz="16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ริกซ์</a:t>
            </a:r>
            <a:r>
              <a:rPr lang="th-TH" sz="16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มีหลายประเภทขึ้นอยู่กับลักษณะของการตรวจสอบ เช่น</a:t>
            </a:r>
            <a:r>
              <a:rPr lang="th-TH" sz="16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เครื่องอ่านลายนิ้วมือ เครื่องตรวจสอบม่านตา เครื่องวิเคราะห์เสียงพูด ระบบสแกนใบหน้า และอื่นๆ</a:t>
            </a:r>
            <a:endParaRPr lang="th-TH" sz="16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1994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อุปกรณ์ประมวลผล (</a:t>
            </a:r>
            <a:r>
              <a:rPr lang="en-US" b="1" dirty="0" smtClean="0">
                <a:solidFill>
                  <a:srgbClr val="C00000"/>
                </a:solidFill>
              </a:rPr>
              <a:t>Process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38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98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ซีพียู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Central Processing Unit: CPU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244592" y="2728595"/>
            <a:ext cx="102277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thaiDist">
              <a:buFont typeface="Wingdings" panose="05000000000000000000" pitchFamily="2" charset="2"/>
              <a:buChar char="§"/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หน่วยประมวลผลกลาง หรือ ซีพียู เปรียบ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ได้กับสมองของคอมพิวเตอร์ ทำ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หน้าที่ </a:t>
            </a:r>
            <a:r>
              <a:rPr lang="th-TH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ประมวลผล</a:t>
            </a:r>
            <a:r>
              <a:rPr lang="th-TH" sz="24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คำสั่งหรือข้อมูลที่รับเข้าไป ซึ่งจะทำงาน</a:t>
            </a:r>
            <a:r>
              <a:rPr lang="th-TH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ร่วมกับหน่วยอื่น ๆ รวมถึงควบคุมการทำงานและประมวลผลข้อมูลที่ได้รับจากอุปกรณ์นำเข้า ตามคำสั่งต่างๆใน โปรแกรม และส่งต่อให้ส่วนการจัดเก็บข้อมูล เพื่อเก็บบันทึก หรือ ส่วนแสดงผลลัพธ์</a:t>
            </a:r>
            <a:endParaRPr lang="th-TH" sz="24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 algn="thaiDist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ความสามารถประมวลผล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ข้อมูลและ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คำสั่งของซีพียูมีความเร็วที่แตกต่างกัน </a:t>
            </a:r>
            <a:r>
              <a:rPr lang="th-TH" sz="24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ขึ้นอยู่ความเร็วของสัญญาณนาฬิกา (</a:t>
            </a:r>
            <a:r>
              <a:rPr lang="en-US" sz="24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Clock Speed)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มีหน่วยเป็นเฮิรตซ์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Hz)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ทำการวัดความเร็วของนาฬิกาภายในของคอมพิวเตอร์ในแง่ของความถี่หรือจำนวนรอบต่อวินาที เช่น 1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MHz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เท่ากับความเร็ว 1 ล้านรอบต่อวินาที ยิ่งความเร็วของสัญญาณนาฬิกาสูงเท่าใด  ความเร็วในแต่ละรอบการทำงานการประมวลผลยิ่งเร็วขึ้น</a:t>
            </a:r>
          </a:p>
        </p:txBody>
      </p:sp>
    </p:spTree>
    <p:extLst>
      <p:ext uri="{BB962C8B-B14F-4D97-AF65-F5344CB8AC3E}">
        <p14:creationId xmlns:p14="http://schemas.microsoft.com/office/powerpoint/2010/main" val="32908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อุปกรณ์ประมวลผล (</a:t>
            </a:r>
            <a:r>
              <a:rPr lang="en-US" b="1" dirty="0" smtClean="0">
                <a:solidFill>
                  <a:srgbClr val="C00000"/>
                </a:solidFill>
              </a:rPr>
              <a:t>Process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39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98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ซีพียู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Central Processing Unit: CPU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485466" y="2874840"/>
            <a:ext cx="5317067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CPU </a:t>
            </a:r>
            <a:r>
              <a:rPr lang="th-TH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มีตัวเลข</a:t>
            </a:r>
            <a:r>
              <a:rPr lang="th-TH" sz="1800" b="1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สเปค</a:t>
            </a:r>
            <a:r>
              <a:rPr lang="th-TH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บอกอยู่ 3 ค่า</a:t>
            </a:r>
            <a:r>
              <a:rPr lang="th-TH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หลัก ได้แก่ </a:t>
            </a:r>
            <a:r>
              <a:rPr lang="en-US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Core </a:t>
            </a:r>
            <a:r>
              <a:rPr lang="en-US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,Thread </a:t>
            </a:r>
            <a:r>
              <a:rPr lang="th-TH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Speed Clock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Core</a:t>
            </a:r>
            <a:r>
              <a:rPr lang="th-TH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หัวใจ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หลักของตัวซีพียูเปรียบเหมือนสมองที่จะทำหน้าที่ประมวลผลคำสั่งต่างๆ แต่การเลือกซีพียูที่มี </a:t>
            </a:r>
            <a:r>
              <a:rPr lang="en-US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Core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เยอะ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กว่าก็ไม่ถูกเสมอไปต้องดูสถาปัตยกรรมใน</a:t>
            </a:r>
            <a:r>
              <a:rPr lang="th-TH" sz="18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คอร์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ด้วยเช่นกันว่าเหมาะสมกับการทำงานหลาย</a:t>
            </a:r>
            <a:r>
              <a:rPr lang="th-TH" sz="18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คอร์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รึ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เปล่า</a:t>
            </a:r>
            <a:endParaRPr lang="en-US" sz="1800" dirty="0" smtClean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Thread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เปรียบ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เหมือนการจำลอง</a:t>
            </a:r>
            <a:r>
              <a:rPr lang="th-TH" sz="18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คอร์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CPU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ให้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เพิ่มขึ้น อย่างเช่น </a:t>
            </a:r>
            <a:r>
              <a:rPr lang="en-US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i3-10300 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เป็นซีพียู 4 </a:t>
            </a:r>
            <a:r>
              <a:rPr lang="th-TH" sz="18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คอร์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ที่มี 8 เทรด หมายความว่าแม้ </a:t>
            </a:r>
            <a:r>
              <a:rPr lang="en-US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CPU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จะ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มีสมอง 4 ก้อน แต่เหมือนจำลองให้มีถึง 8 ก้อน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นั่นเอง</a:t>
            </a:r>
            <a:endParaRPr lang="en-US" sz="1800" dirty="0" smtClean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en-US" sz="1800" b="1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ClockSpeed</a:t>
            </a:r>
            <a:r>
              <a:rPr lang="th-TH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เปรียบ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เหมือนจังหวะในการทำงานที่ส่งผลต่อการประมวลผลข้อมูลซีพียู การทำงานของซีพียูจำเป็นต้องมีการระบุสัญญาณนาฬิกาเพื่อบอกให้ภายในหนึ่งวินาที </a:t>
            </a:r>
            <a:r>
              <a:rPr lang="en-US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CPU 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สามารถทำงานได้ไวเท่าใด</a:t>
            </a: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736307" y="2679267"/>
            <a:ext cx="3395481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th-TH" sz="2000" b="1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วงรอบการทำงานของ </a:t>
            </a:r>
            <a:r>
              <a:rPr lang="en-US" sz="2000" b="1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CPU: Machine Cycle</a:t>
            </a:r>
            <a:endParaRPr lang="th-TH" sz="2000" dirty="0">
              <a:solidFill>
                <a:srgbClr val="BD202C"/>
              </a:solidFill>
            </a:endParaRPr>
          </a:p>
        </p:txBody>
      </p:sp>
      <p:pic>
        <p:nvPicPr>
          <p:cNvPr id="34818" name="Picture 2" descr="https://sites.google.com/site/kruyutsbw/_/rsrc/1436158065405/3-2-hlak-kar-thangan-khxmphiwtexr/cpu-system.jpg?height=275&amp;width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227447"/>
            <a:ext cx="4285535" cy="295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15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3B25884E-2152-472F-BBFC-BFAD7B63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</a:t>
            </a:r>
            <a:r>
              <a:rPr lang="th-TH" b="1" dirty="0"/>
              <a:t> ความหมายของคอมพิวเตอร์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9249841B-2078-4020-9EE5-1CF5A08BA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2" y="1852129"/>
            <a:ext cx="10515600" cy="4324444"/>
          </a:xfrm>
        </p:spPr>
        <p:txBody>
          <a:bodyPr/>
          <a:lstStyle/>
          <a:p>
            <a:pPr algn="thaiDist"/>
            <a:r>
              <a:rPr lang="th-TH" b="1" dirty="0" smtClean="0"/>
              <a:t>คอมพิวเตอร์</a:t>
            </a:r>
            <a:r>
              <a:rPr lang="th-TH" dirty="0" smtClean="0"/>
              <a:t> หมายถึง อุปกรณ์อิเล็กทรอนิกส์ที่มนุษย์สร้างขึ้น เพื่อช่วยในการทำงานให้รวดเร็วและมีประสิทธิภาพ โดยมนุษย์เป็นผู้เขียนชุดคำสั่ง สั่งให้คอมพิวเตอร์ทำงานตามชุดคำสั่ง เรียกว่า “โปรแกรม” ซึ่งผลลัพธ์จากการทำงานของคอมพิวเตอร์จะถูกต้องหรือไม่ขึ้นอยู่กับโปรแกรมที่สั่งให้คอมพิวเตอร์ทำงาน มนุษย์จะเป็นผู้กำหนดข้อมูล วิธีการ สูตรการคำนวณ เพื่อรวบรวมเขียนโปรแกรมที่สั่งการให้คอมพิวเตอร์ทำงาน แล้วทำการทดสอบการทำงานของโปรแกรมว่าถูกต้องหรือไม่ สามารถนำไปใช้จริงและให้ผลลัพธ์ถูกต้องกับความต้องการหรือไม่ เพราะเครื่องคอมพิวเตอร์จะทำงานตามชุดคำสั่ง หรือโปรแกรมที่กำหนดให้เท่านั้น จะไม่สามารถตัดสินปัญหาต่างๆได้เอง แม้ว่าคอมพิวเตอร์จะทำงานแทนมนุษย์ได้รวดเร็วทันใจ และแม่นยำกว่ามนุษย์ทำเอง แต่ไม่ได้หมายความว่าจะได้ผลลัพธ์ที่ถูกต้องเสมอไป </a:t>
            </a:r>
            <a:r>
              <a:rPr lang="th-TH" b="1" i="1" dirty="0" smtClean="0"/>
              <a:t>(มะ</a:t>
            </a:r>
            <a:r>
              <a:rPr lang="th-TH" b="1" i="1" dirty="0" err="1" smtClean="0"/>
              <a:t>ลิวร</a:t>
            </a:r>
            <a:r>
              <a:rPr lang="th-TH" b="1" i="1" dirty="0" smtClean="0"/>
              <a:t>รณ </a:t>
            </a:r>
            <a:r>
              <a:rPr lang="th-TH" b="1" i="1" dirty="0" err="1" smtClean="0"/>
              <a:t>พลาวุฑฒ์</a:t>
            </a:r>
            <a:r>
              <a:rPr lang="th-TH" b="1" i="1" dirty="0" smtClean="0"/>
              <a:t>,2558</a:t>
            </a:r>
            <a:r>
              <a:rPr lang="en-US" b="1" i="1" dirty="0" smtClean="0"/>
              <a:t>:6</a:t>
            </a:r>
            <a:r>
              <a:rPr lang="th-TH" b="1" i="1" dirty="0" smtClean="0"/>
              <a:t>)</a:t>
            </a:r>
            <a:endParaRPr lang="th-TH" b="1" i="1" dirty="0"/>
          </a:p>
          <a:p>
            <a:pPr algn="thaiDist"/>
            <a:endParaRPr lang="th-TH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B31ED59F-32C7-4F1D-9322-45DA0F57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3B8D-4097-48E4-A5CE-C0BD6C4F48F4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3207A0B9-E9EE-4331-B050-D2F6457B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9378EA3A-5DC1-4FEE-90D7-CD43F6A2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5232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อุปกรณ์ประมวลผล (</a:t>
            </a:r>
            <a:r>
              <a:rPr lang="en-US" b="1" dirty="0" smtClean="0">
                <a:solidFill>
                  <a:srgbClr val="C00000"/>
                </a:solidFill>
              </a:rPr>
              <a:t>Process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40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98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หน่วยความจำหลัก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Main Memory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271225" y="2618581"/>
            <a:ext cx="102277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thaiDist">
              <a:buFont typeface="Wingdings" panose="05000000000000000000" pitchFamily="2" charset="2"/>
              <a:buChar char="§"/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เป็นอุปกรณ์ที่ทำงานใกล้ชิดกับซีพียูมากที่สุด และช่วยให้การทำงาของซีพียูมีประสิทธิภาพที่ดีขึ้น เพราะเวลาแต่ละวงรอบการทำงานของซีพียู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Machine Cycle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เร็วมาก หากไม่มีที่เก็บหรือพักข้อมูลที่มีความจุและความเร็วเพียงพอ จะทำให้การประมวลผลช้าลงตามไปด้วย</a:t>
            </a:r>
          </a:p>
          <a:p>
            <a:pPr marL="514350" indent="-514350" algn="thaiDist">
              <a:buFont typeface="Wingdings" panose="05000000000000000000" pitchFamily="2" charset="2"/>
              <a:buChar char="§"/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แบ่งออกเป็น 2 ส่วน ได้แก่</a:t>
            </a:r>
          </a:p>
          <a:p>
            <a:pPr marL="971550" lvl="1" indent="-514350" algn="thaiDist">
              <a:buFont typeface="Wingdings" panose="05000000000000000000" pitchFamily="2" charset="2"/>
              <a:buChar char="§"/>
            </a:pPr>
            <a:r>
              <a:rPr lang="th-TH" sz="2400" b="1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หน่วยความจำแบบ </a:t>
            </a:r>
            <a:r>
              <a:rPr lang="en-US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ROM (Read Only Memory : ROM) </a:t>
            </a:r>
            <a:endParaRPr lang="en-US" sz="2400" b="1" dirty="0" smtClean="0">
              <a:solidFill>
                <a:srgbClr val="BD202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971550" lvl="1" indent="-514350" algn="thaiDist">
              <a:buFont typeface="Wingdings" panose="05000000000000000000" pitchFamily="2" charset="2"/>
              <a:buChar char="§"/>
            </a:pPr>
            <a:r>
              <a:rPr lang="th-TH" sz="2400" b="1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หน่วยความจำแบบ </a:t>
            </a:r>
            <a:r>
              <a:rPr lang="en-US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RAM </a:t>
            </a:r>
            <a:r>
              <a:rPr lang="en-US" sz="2400" b="1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Random Access Memory : RAM) </a:t>
            </a:r>
            <a:endParaRPr lang="th-TH" sz="2400" b="1" dirty="0" smtClean="0">
              <a:solidFill>
                <a:srgbClr val="BD202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02730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อุปกรณ์ประมวลผล (</a:t>
            </a:r>
            <a:r>
              <a:rPr lang="en-US" b="1" dirty="0" smtClean="0">
                <a:solidFill>
                  <a:srgbClr val="C00000"/>
                </a:solidFill>
              </a:rPr>
              <a:t>Process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41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98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หน่วยความจำหลัก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Main Memory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271225" y="2618581"/>
            <a:ext cx="102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 algn="thaiDist">
              <a:buFont typeface="Wingdings" panose="05000000000000000000" pitchFamily="2" charset="2"/>
              <a:buChar char="§"/>
            </a:pPr>
            <a:r>
              <a:rPr lang="th-TH" sz="2400" b="1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หน่วยความจำแบบ </a:t>
            </a:r>
            <a:r>
              <a:rPr lang="en-US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ROM (Read Only Memory : ROM) </a:t>
            </a:r>
            <a:endParaRPr lang="en-US" sz="2400" b="1" dirty="0" smtClean="0">
              <a:solidFill>
                <a:srgbClr val="BD202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236434" y="2960946"/>
            <a:ext cx="6854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หน่วยความจำที่บริษัทผู้ผลิตได้ติดตั้งชุดคำสั่งสำหรับใช้ในการเริ่มต้นการทำงานหรือชุดคำสั่งที่สำคัญๆ ของระบบคอมพิวเตอร์ โดยรอมมีคุณสมบัติในการเก็บข้อมูลไว้ตลอดโดย</a:t>
            </a:r>
            <a:r>
              <a:rPr lang="th-TH" sz="2400" b="1" u="sng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ไม่ต้องใช้ไฟฟ้าเลี้ยง (</a:t>
            </a:r>
            <a:r>
              <a:rPr lang="en-US" sz="2400" b="1" u="sng" dirty="0" err="1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non volatile</a:t>
            </a:r>
            <a:r>
              <a:rPr lang="en-US" sz="2400" b="1" u="sng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นั่นคือ เมื่อปิดเครื่องคอมพิวเตอร์ไปแล้ว และเปิดเครื่องใหม่ข้อมูลในรอมก็จะไม่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สูย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หาย แต่ผู้ใช้จะไม่สามารถเปลี่ยนแปลงหรือเพิ่มเติมชุดคำสั่งลงในรอมได้</a:t>
            </a:r>
          </a:p>
        </p:txBody>
      </p:sp>
      <p:pic>
        <p:nvPicPr>
          <p:cNvPr id="36866" name="Picture 2" descr="http://cms574.bps.in.th/group4/images/kickstart-rom-40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45" y="3121215"/>
            <a:ext cx="2449421" cy="148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82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อุปกรณ์ประมวลผล (</a:t>
            </a:r>
            <a:r>
              <a:rPr lang="en-US" b="1" dirty="0" smtClean="0">
                <a:solidFill>
                  <a:srgbClr val="C00000"/>
                </a:solidFill>
              </a:rPr>
              <a:t>Process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42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98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หน่วยความจำหลัก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Main Memory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271225" y="2618581"/>
            <a:ext cx="102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 algn="thaiDist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หน่วยความจำแรม (</a:t>
            </a:r>
            <a:r>
              <a:rPr lang="en-US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Random Access Memory : RAM) </a:t>
            </a:r>
            <a:endParaRPr lang="en-US" sz="2400" b="1" dirty="0" smtClean="0">
              <a:solidFill>
                <a:srgbClr val="BD202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298580" y="2996458"/>
            <a:ext cx="905522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เป็น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หน่วยความจำที่จัดเก็บข้อมูลในขณะที่ซีพียูกำลังประมวลผล หรือเมื่อเปิดเครื่องคอมพิวเตอร์ ดังนั้นหน่วยความจำประเภทนี้ ต้องอาศัยกระแสไฟฟ้าในการทำงานเพื่อไม่ให้ข้อมูลสูญหาย หรืออาจเรียกว่า </a:t>
            </a:r>
            <a:r>
              <a:rPr lang="th-TH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หน่วยความจำแบบลบเลือนได้ </a:t>
            </a:r>
            <a:r>
              <a:rPr lang="th-TH" sz="2400" b="1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b="1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Volatile Memory)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หากเกิดไฟฟ้าดับ ข้อมูลที่อยู่ในหน่วยความจำจะ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หายไป</a:t>
            </a:r>
          </a:p>
          <a:p>
            <a:pPr algn="thaiDist"/>
            <a:endParaRPr lang="th-TH" sz="10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แรม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จะเก็บข้อมูลและคำสั่งหรือโปรแกรมในระหว่างการทำงานของซีพียู โดยซีพียูสามารถเข้าถึงข้อมูลและคำสั่งในแรมอย่างรวดเร็ว ซึ่งหากผู้ใช้ต้องการใช้ข้อมูลภายหลัง ผู้ใช้ต้องย้ายข้อมูลจากแรมไปเก็บไว้ที่หน่วยความจำรอง ซึ่งอาจเป็น ฮาร์ดดิสก์ ออปติคัลดิสก์ หรือหน่วยความจำแบบแฟลต โดยการใช้คำสั่งบันทึก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จากโปรแกรมที่ใช้งาน</a:t>
            </a:r>
          </a:p>
        </p:txBody>
      </p:sp>
    </p:spTree>
    <p:extLst>
      <p:ext uri="{BB962C8B-B14F-4D97-AF65-F5344CB8AC3E}">
        <p14:creationId xmlns:p14="http://schemas.microsoft.com/office/powerpoint/2010/main" val="2817677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3192" y="1825625"/>
            <a:ext cx="10964334" cy="1250733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อุปกรณ์ประมวลผล (</a:t>
            </a:r>
            <a:r>
              <a:rPr lang="en-US" b="1" dirty="0" smtClean="0">
                <a:solidFill>
                  <a:srgbClr val="C00000"/>
                </a:solidFill>
              </a:rPr>
              <a:t>Process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43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15478" y="2245361"/>
            <a:ext cx="6898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หน่วยความจำหลัก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Main Memory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321315" y="2627459"/>
            <a:ext cx="102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 algn="thaiDist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หน่วยความจำแรม (</a:t>
            </a:r>
            <a:r>
              <a:rPr lang="en-US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Random Access Memory : RAM) </a:t>
            </a:r>
            <a:endParaRPr lang="en-US" sz="2400" b="1" dirty="0" smtClean="0">
              <a:solidFill>
                <a:srgbClr val="BD202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388398" y="3211295"/>
            <a:ext cx="6447408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แรม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ที่มีขนาดหน่วยความจำที่ใหญ่มากจะทำงานได้เร็วขึ้น การวัดขนาดของหน่วยความจำของแรม นิยมวัดโดยใช้หน่วยเป็นไบต์ (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Byte) 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โดยเปรียบเทียบกับขนาดของตัวอักษร ดังนี้</a:t>
            </a: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         1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Byte (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ไบต์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		เท่ากับ	1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         ตัวอักษร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         1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KB (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กิโลไบต์)              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เท่ากับ	1,024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         ตัวอักษร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         1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MB (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เมกกะไบต์)         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เท่ากับ 	1,048,576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         ตัวอักษร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        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</a:t>
            </a:r>
          </a:p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1 GB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(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กิกะไบต์)             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เท่ากับ	1,073,741,824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ตัวอักษร</a:t>
            </a:r>
            <a:endParaRPr lang="th-TH" sz="2000" b="0" i="0" dirty="0"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6934200" y="1831359"/>
            <a:ext cx="48683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Static RAM </a:t>
            </a:r>
            <a:r>
              <a:rPr lang="th-TH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SRAM</a:t>
            </a:r>
            <a:r>
              <a:rPr lang="th-TH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1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</a:t>
            </a:r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มาจากทรานซิสเตอร์ มีคุณสมบัติสามารถเก็บรักษาข้อมูลไว้ในหน่วยความจำตราบเท่าที่ยังมีไฟเลี้ยงอยู่ และทำงานได้โดยที่ไม่ต้องมีการเขียนข้อมูลลงไปซ้ำหลายครั้งเพื่อรักษาข้อมูลภายในอยู่ตลอดเวลา อีกทั้งยังมีความเร็วในการเข้าถึงข้อมูลที [พจนานุกรมศัพท์ </a:t>
            </a:r>
            <a:r>
              <a:rPr lang="th-TH" sz="1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สสวท</a:t>
            </a:r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1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]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endParaRPr lang="th-TH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endParaRPr lang="th-TH" sz="1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endParaRPr lang="en-US" sz="1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Dynamic </a:t>
            </a:r>
            <a:r>
              <a:rPr lang="en-US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RAM </a:t>
            </a:r>
            <a:r>
              <a:rPr lang="th-TH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8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DRAM</a:t>
            </a:r>
            <a:r>
              <a:rPr lang="th-TH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1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เป็นหน่วยความจำ</a:t>
            </a:r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ที่ใช้ในการจดจำข้อมูลและโปรแกรมต่างๆ ที่อยู่ระหว่างการประมวลผลของคอมพิวเตอร์ เป็นหน่วยความจำที่มีใช้งานอยู่ในเครื่องคอมพิวเตอร์ส่วนบุคคล หรือพีซีมากที่สุด เนื่องจากราคาไม่แพงและมีความจุสูง [พจนานุกรมศัพท์ </a:t>
            </a:r>
            <a:r>
              <a:rPr lang="th-TH" sz="1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สสวท</a:t>
            </a:r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.]</a:t>
            </a:r>
          </a:p>
        </p:txBody>
      </p:sp>
      <p:pic>
        <p:nvPicPr>
          <p:cNvPr id="38914" name="Picture 2" descr="https://sites.google.com/site/fixcomtb/_/rsrc/1519077995694/xupkrn-khxmphiwtexr/type-ram/srammm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17" b="95833" l="0" r="99063">
                        <a14:backgroundMark x1="6250" y1="43750" x2="70625" y2="10833"/>
                        <a14:backgroundMark x1="93750" y1="10417" x2="96875" y2="21250"/>
                        <a14:backgroundMark x1="2500" y1="90000" x2="313" y2="74167"/>
                        <a14:backgroundMark x1="2813" y1="50833" x2="16250" y2="5833"/>
                        <a14:backgroundMark x1="17500" y1="93750" x2="31250" y2="84583"/>
                        <a14:backgroundMark x1="86563" y1="4583" x2="97813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362" y="2828949"/>
            <a:ext cx="1678683" cy="125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s://sites.google.com/site/fixcomtb/_/rsrc/1519078015064/xupkrn-khxmphiwtexr/type-ram/storage_definition-DRAM_deskto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405" y="5288990"/>
            <a:ext cx="3291792" cy="9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สี่เหลี่ยมผืนผ้า 13"/>
          <p:cNvSpPr/>
          <p:nvPr/>
        </p:nvSpPr>
        <p:spPr>
          <a:xfrm>
            <a:off x="9368366" y="3646952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SRAM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1198197" y="5819112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RAM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59504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อุปกรณ์ประมวลผล (</a:t>
            </a:r>
            <a:r>
              <a:rPr lang="en-US" b="1" dirty="0" smtClean="0">
                <a:solidFill>
                  <a:srgbClr val="C00000"/>
                </a:solidFill>
              </a:rPr>
              <a:t>Process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44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98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เมนบอร์ด (</a:t>
            </a:r>
            <a:r>
              <a:rPr lang="en-US" sz="24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MainBoard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197749" y="2774516"/>
            <a:ext cx="65811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เมนบอร์ด หรือ แผงวงจรหลัก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Mother Board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เป็นแผงวงจรต่อเชื่อมอุปกรณ์ที่เกี่ยวข้องกับการทำงานของคอมพิวเตอร์ทั้งหมด ถือได้ว่าเป็นหัวใจหลักของคอมพิวเตอร์ทุกเครื่อง เพราะเมนบอร์ดเป็นตัวกำหนดความสามารถเครื่องว่าจะใช้ซีพียูอะไรได้บ้าง มีประสิทธิภาพเพียงใด สามารถรองรับกับอุปกรณ์ใหม่ได้หรือไม่ ล้วนแล้วแต่ขึ้นอยู่กับเมนบอร์ดที่เลือกใช้ทั้งสิ้น ภายในแผงวงจรจะมีเส้นทองแดงเป็นชุด เรียกว่า </a:t>
            </a:r>
            <a:r>
              <a:rPr lang="th-TH" sz="2400" b="1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“บัส”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เพื่อใช้ส่งสัญญาณไฟฟ้าระหว่างอุปกรณ์ต่างๆ ภายในตัวเครื่องให้สามารถทำงานร่วมกันได้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0962" name="Picture 2" descr="เมนบอร์ด (Mainboard) คืออะไร มีหน้าที่อย่างไร – de22wor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19" y="2660859"/>
            <a:ext cx="3787114" cy="252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สี่เหลี่ยมผืนผ้า 10"/>
          <p:cNvSpPr/>
          <p:nvPr/>
        </p:nvSpPr>
        <p:spPr>
          <a:xfrm>
            <a:off x="8806751" y="5167912"/>
            <a:ext cx="2204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เมนบอร์ดหรือแผงวงจรหลักของเครื่องพีซี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5308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อุปกรณ์ประมวลผล (</a:t>
            </a:r>
            <a:r>
              <a:rPr lang="en-US" b="1" dirty="0" smtClean="0">
                <a:solidFill>
                  <a:srgbClr val="C00000"/>
                </a:solidFill>
              </a:rPr>
              <a:t>Process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45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59366" y="2245361"/>
            <a:ext cx="6898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ชิปเซ็ต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Chipset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197749" y="2694610"/>
            <a:ext cx="71827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เป็นกลุ่ม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ชิ้นส่วนอิ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เล็ก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ทรอก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นิกส์หรือ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ชิป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Chip)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ได้รับการออกแบบให้ทำงานเป็นหน่วย โดยที่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Chipset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นี้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จะถูกติดตั้งอยู่บนแผลวงจรหลัก หรือ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Mainboard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ควบคุมการทำงานต่างๆบนแผงวงจรหลัก โดยสามารถกล่าวได้ว่า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Chipset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นี้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เปรียบเสมือนหัวใจ หรือผู้จัดการควบคุมการทำงานของอุปกรณ์ทั้งหมดบน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Mainboard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573553" y="3325551"/>
            <a:ext cx="13254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MediaTek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Helio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G35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206627" y="4363760"/>
            <a:ext cx="717389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en-US" sz="1800" b="1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Chipset</a:t>
            </a:r>
            <a:r>
              <a:rPr lang="th-TH" sz="18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ทำหน้าที่ควบคุม</a:t>
            </a:r>
            <a:r>
              <a:rPr lang="th-TH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การทำงานของกลวิธีในการเชื่อมต่อ ทั้งการรับส่งข้อมูลระหว่างหน่วยความจำหลัก หรืออุปกรณ์ </a:t>
            </a:r>
            <a:r>
              <a:rPr lang="en-US" sz="1800" dirty="0" err="1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Input/Output</a:t>
            </a:r>
            <a:r>
              <a:rPr lang="en-US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(I/O Devices) </a:t>
            </a:r>
            <a:r>
              <a:rPr lang="th-TH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และอุปกรณ์ต่อพ่วงต่างๆ อีกทั้งยังทำหน้าที่</a:t>
            </a:r>
            <a:r>
              <a:rPr lang="th-TH" sz="18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อื่น ๆ บนเมนบอร์ดที่ </a:t>
            </a:r>
            <a:r>
              <a:rPr lang="en-US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CPU </a:t>
            </a:r>
            <a:r>
              <a:rPr lang="th-TH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ไม่สามารถทำได้ เช่น การส่งข้อมูลจาก </a:t>
            </a:r>
            <a:r>
              <a:rPr lang="en-US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RAM </a:t>
            </a:r>
            <a:r>
              <a:rPr lang="th-TH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ไปยัง </a:t>
            </a:r>
            <a:r>
              <a:rPr lang="en-US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CPU </a:t>
            </a:r>
            <a:r>
              <a:rPr lang="th-TH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การควบคุมการรับ-ส่งผ่านข้อมูลของ </a:t>
            </a:r>
            <a:r>
              <a:rPr lang="en-US" sz="1800" dirty="0" err="1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Harddisk</a:t>
            </a:r>
            <a:r>
              <a:rPr lang="en-US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Optical drives </a:t>
            </a:r>
            <a:r>
              <a:rPr lang="th-TH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ต่างๆ (</a:t>
            </a:r>
            <a:r>
              <a:rPr lang="en-US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CD-ROM, DVD, </a:t>
            </a:r>
            <a:r>
              <a:rPr lang="en-US" sz="1800" dirty="0" err="1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Bluray</a:t>
            </a:r>
            <a:r>
              <a:rPr lang="en-US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Drives) </a:t>
            </a:r>
            <a:r>
              <a:rPr lang="th-TH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รวมถึงการรับ-ส่งข้อมูลของแผงวงจรอื่นๆ เช่น </a:t>
            </a:r>
            <a:r>
              <a:rPr lang="en-US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Display adaptor, AGP Card, Audio card, Network card </a:t>
            </a:r>
            <a:r>
              <a:rPr lang="th-TH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Wireless network controller </a:t>
            </a:r>
            <a:r>
              <a:rPr lang="th-TH" sz="18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เป็นต้น</a:t>
            </a:r>
          </a:p>
        </p:txBody>
      </p:sp>
      <p:pic>
        <p:nvPicPr>
          <p:cNvPr id="41990" name="Picture 6" descr="MediaTek เปิดตัวชิปเซ็ต Helio G35 และ G25 : เน้นสมาร์ตโฟนเกมมิงราคาประหยัด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52" y="1800537"/>
            <a:ext cx="2451231" cy="1471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uawei จะใช้ชิป Kirin มากขึ้น เพื่อลดการต้องพึ่งพา Qualcom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6" t="19443" r="30540" b="16388"/>
          <a:stretch/>
        </p:blipFill>
        <p:spPr bwMode="auto">
          <a:xfrm>
            <a:off x="9048286" y="3663814"/>
            <a:ext cx="2375960" cy="2177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สี่เหลี่ยมผืนผ้า 15"/>
          <p:cNvSpPr/>
          <p:nvPr/>
        </p:nvSpPr>
        <p:spPr>
          <a:xfrm>
            <a:off x="9884271" y="5932278"/>
            <a:ext cx="856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400" b="1" dirty="0" err="1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ชิปเซ็ต</a:t>
            </a:r>
            <a:r>
              <a:rPr lang="th-TH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Kirin 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40158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 smtClean="0">
                <a:solidFill>
                  <a:srgbClr val="C00000"/>
                </a:solidFill>
              </a:rPr>
              <a:t>Storage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46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838199" y="2366144"/>
            <a:ext cx="62018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การทำงานของคอมพิวเตอร์ เมื่อต้องการเก็บบันทึกผลลัพธ์ ข้อมูล หรือ กลุ่มคำสั่งต่างๆ ไว้ใช้งานจะไม่สามารถเก็บไว้ในหน่วยความจำหลักได้ เพราะมีราคาแพงและขนาดจำกัด อีกทั้งข้อมูลที่เก็บจะหายไปเมื่อปิดเครื่อง หากต้องการเก็บข้อมูลจึงจำเป็นต้องมีอุปกรณ์เฉพาะสำหรับจัดเก็บข้อมูล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Storage Device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ซึ่งมีหลายรูปแบบ อาทิ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สื่อเก็บข้อมูลแบบจานแม่เหล็ก (</a:t>
            </a:r>
            <a:r>
              <a:rPr lang="en-US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Magnetic Disk</a:t>
            </a: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</a:t>
            </a: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</a:t>
            </a:r>
            <a:r>
              <a:rPr lang="th-TH" sz="2400" dirty="0" err="1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แฟลช</a:t>
            </a: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(Flash Memory)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สื่อ</a:t>
            </a:r>
            <a:r>
              <a:rPr lang="th-TH" sz="24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เก็บข้อมูล</a:t>
            </a: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แบบใช้แสง (</a:t>
            </a:r>
            <a:r>
              <a:rPr lang="en-US" sz="24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</a:t>
            </a:r>
            <a:r>
              <a:rPr lang="en-US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ptical Disk</a:t>
            </a: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solidFill>
                <a:srgbClr val="BD202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2" descr="Storage Device Collection On White Background. Stock Vector - Illustration  of disc, floppy: 1625238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33" y="2290439"/>
            <a:ext cx="5017989" cy="301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87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47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654119" y="3527301"/>
            <a:ext cx="942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Floppy Disk</a:t>
            </a:r>
            <a:endParaRPr lang="en-US" sz="16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59366" y="2343020"/>
            <a:ext cx="69352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สื่อเก็บข้อมูลแบบจานแม่เหล็ก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Magnetic Disk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เป็นอุปกรณ์บันทึกข้อมูลประเภทที่ใช้จาน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Disk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ที่เคลือบผิวด้วยสาร เป็นสื่อบันทึกข้อมูล อุปกรณ์ที่รู้จักกันดี คือ 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ฮาร์ดดิสก์ (</a:t>
            </a:r>
            <a:r>
              <a:rPr lang="en-US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Hard Disk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จานแม่เหล็กแบบแข็งที่เรียกว่า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เพราะเมื่อก่อนแผ่นจานแม่เหล็กแบบอ่อนเรียกว่า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1" i="1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ฟล็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อปปี้ดิสก์ (</a:t>
            </a:r>
            <a:r>
              <a:rPr lang="en-US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Floppy Disk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en-US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หรือแผ่น</a:t>
            </a:r>
            <a:r>
              <a:rPr lang="th-TH" sz="2400" b="1" i="1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ดิสเก็ตต์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ซึ่งเก็บข้อมูล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ได้น้อนจึง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หมดความนิยมและเลิกใช้ต่อมา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548646" y="4738527"/>
            <a:ext cx="740574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แผ่นดิสก์แบบอ่อน หรือ </a:t>
            </a:r>
            <a:r>
              <a:rPr lang="th-TH" sz="18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ฟล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อปปีดิสก์ (อังกฤษ: </a:t>
            </a:r>
            <a:r>
              <a:rPr lang="en-US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floppy disk) 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หรือที่นิยมเรียกว่าแผ่นดิสก์ หรือ </a:t>
            </a:r>
            <a:r>
              <a:rPr lang="th-TH" sz="18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ดิสเกตต์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diskette) 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แผ่นบันทึก (ศัพท์บัญญัติ) เป็นอุปกรณ์เก็บข้อมูล ที่อาศัยหลักการเหนี่ยวนำของสนามแม่เหล็ก โดยทั่วไปมีลักษณะบางกลมและบรรจุอยู่ในแผ่นพลาสติกสี่เหลี่ยมคอมพิวเตอร์สามารถอ่านและเขียนข้อมูลลงบน</a:t>
            </a:r>
            <a:r>
              <a:rPr lang="th-TH" sz="18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ฟลอป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ปีดิสก์ ผ่านทาง</a:t>
            </a:r>
            <a:r>
              <a:rPr lang="th-TH" sz="18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ฟลอป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ปีดิสก์</a:t>
            </a:r>
            <a:r>
              <a:rPr lang="th-TH" sz="18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ไดรฟ์</a:t>
            </a:r>
            <a:r>
              <a:rPr lang="th-TH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18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floppy disk drive</a:t>
            </a:r>
            <a:r>
              <a:rPr lang="en-US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ความจุข้อมูลเพียง 1.44 </a:t>
            </a:r>
            <a:r>
              <a:rPr lang="en-US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MB</a:t>
            </a:r>
            <a:endParaRPr lang="th-TH" sz="1800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5300" name="Picture 4" descr="https://1.bp.blogspot.com/-NUeojcwEmyk/WcS5FKimCuI/AAAAAAAAAGI/_VY08y0JbWQGOCOyigwGmWid0JQGlJaVACEwYBhgL/s1600/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967" y="3888332"/>
            <a:ext cx="2857500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สี่เหลี่ยมผืนผ้า 13"/>
          <p:cNvSpPr/>
          <p:nvPr/>
        </p:nvSpPr>
        <p:spPr>
          <a:xfrm>
            <a:off x="9694808" y="5872291"/>
            <a:ext cx="1321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Floppy Disk Drive</a:t>
            </a:r>
            <a:endParaRPr lang="en-US" sz="16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5302" name="Picture 6" descr="หน่วยเก็บข้อมูล - คอมพิวเตอร์และเครือข่ายคอมพิวเตอร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967" y="1770011"/>
            <a:ext cx="2719355" cy="181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7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48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59365" y="2192096"/>
            <a:ext cx="70772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สื่อเก็บข้อมูลแบบจานแม่เหล็ก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Magnetic Disk)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ฮาร์ดดิสก์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Hard Disk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ในแต่ละตัวจะมีจานแม่เหล็กจำนวนหลายแผ่นวางซ้อนกันเป็นชั้น แต่ละจานเรียกว่า </a:t>
            </a:r>
            <a:r>
              <a:rPr lang="th-TH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th-TH" sz="24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แพลตเตอร์</a:t>
            </a:r>
            <a:r>
              <a:rPr lang="th-TH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Platter</a:t>
            </a:r>
            <a:r>
              <a:rPr lang="th-TH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)”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ซึ่งอาจจะมีจำนวนต่างกันได้ในฮาร์ดดิสก์แต่ละรุ่น โครงสร้างข้อมูลที่เก็บในแผ่นจานแม่เหล็กมีลักษณะดังนี้</a:t>
            </a:r>
          </a:p>
          <a:p>
            <a:pPr algn="thaiDist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 </a:t>
            </a:r>
            <a:r>
              <a:rPr lang="th-TH" sz="24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แทร็ก</a:t>
            </a:r>
            <a:r>
              <a:rPr lang="th-TH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Track</a:t>
            </a:r>
            <a:r>
              <a:rPr lang="th-TH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เป็นการแบ่งพื้นที่เก็บข้อมูลออกเป็นส่วนๆ ตามแนววงกลมจะมีมากหรือน้อยวงขึ้นอยู่กับชนิดและประเภทของจานแม่เหล็กนั้น</a:t>
            </a:r>
          </a:p>
          <a:p>
            <a:pPr algn="thaiDist"/>
            <a:r>
              <a:rPr lang="th-TH" sz="24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 </a:t>
            </a:r>
            <a:r>
              <a:rPr lang="th-TH" sz="24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เซคเตอร์</a:t>
            </a:r>
            <a:r>
              <a:rPr lang="th-TH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Secter</a:t>
            </a:r>
            <a:r>
              <a:rPr lang="th-TH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เป็นการแบ่ง</a:t>
            </a:r>
            <a:r>
              <a:rPr lang="th-TH" sz="24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แทร็</a:t>
            </a:r>
            <a:r>
              <a:rPr lang="th-TH" sz="2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กออกเป็นช่วงย่อยๆ สำหรับเก็บข้อมูล</a:t>
            </a:r>
          </a:p>
          <a:p>
            <a:pPr algn="thaiDist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หากเปรียบเทียบแผ่นจานแม่เหล็กเป็นตึกคอนโดมิเนียม แต่ละแผ่นก็คือแต่ละตึก 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แทร็กคือ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แต่ละชั้นของอาคาร และ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เซคเตอร์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คือแต่ละห้องในชั้น</a:t>
            </a:r>
          </a:p>
        </p:txBody>
      </p:sp>
      <p:pic>
        <p:nvPicPr>
          <p:cNvPr id="57346" name="Picture 2" descr="Untitled Docu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566" y="2672178"/>
            <a:ext cx="3777456" cy="231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9339413" y="5148379"/>
            <a:ext cx="1920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โครงสร้างของแผ่นจานแม่เหล็ก</a:t>
            </a:r>
            <a:endParaRPr lang="en-US" sz="16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49597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49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59366" y="2192096"/>
            <a:ext cx="664226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สื่อเก็บข้อมูลแบบจานแม่เหล็ก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Magnetic Disk)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ฮาร์ดดิสก์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Hard Disk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u="sng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การทำงานของฮาร์ดดิสก์</a:t>
            </a:r>
          </a:p>
          <a:p>
            <a:pPr algn="thaiDist"/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ตัวแผ่นจานจะหมุนเร็วมาก เช่น 5400, 7200 หรือ 15,000 รอบต่อนาที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Revolutions Per Minute: RPM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โดยที่หัวอ่าน/เขียนที่เป็นตัวสร้างและอ่านสนามแม่เหล็กจะลอยเหนือแผ่น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แพลตเตอร์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ละเน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ในระยะห่างที่เล็กกว่าขนาดของเส้นผมของมนุษย์ แต่จะไม่สัมผัสกับแผ่น</a:t>
            </a:r>
          </a:p>
          <a:p>
            <a:pPr algn="thaiDist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เทคโนโลยีการผลิตในปัจจุบัน ทำให้ฮาร์ดดิสก์มีความจุข้อมูลที่มากขึ้นไปจนถึงระดับ 10 เทราไบต์ หรือมากกว่า เครื่องคอมพิวเตอร์ที่จำหน่ายก็มักจะใช้ฮาร์ดดิสก์ที่มีความจุเพียงพอกับการใช้งาน เช่น 1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TB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2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TB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เป็นต้น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9433081" y="5928103"/>
            <a:ext cx="1510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โครงสร้างของฮาร์ดดิสก์</a:t>
            </a:r>
            <a:endParaRPr lang="en-US" sz="16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8372" name="Picture 4" descr="การออกแบบสนับเบอร์เพื่อช่วยลดการสั่นของแผ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71" y="1925337"/>
            <a:ext cx="3686129" cy="395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06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3B25884E-2152-472F-BBFC-BFAD7B63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</a:t>
            </a:r>
            <a:r>
              <a:rPr lang="th-TH" b="1" dirty="0"/>
              <a:t> ความหมายของคอมพิวเตอร์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9249841B-2078-4020-9EE5-1CF5A08BA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572" y="2537929"/>
            <a:ext cx="10515600" cy="2355804"/>
          </a:xfrm>
        </p:spPr>
        <p:txBody>
          <a:bodyPr>
            <a:normAutofit lnSpcReduction="10000"/>
          </a:bodyPr>
          <a:lstStyle/>
          <a:p>
            <a:pPr algn="thaiDist"/>
            <a:r>
              <a:rPr lang="th-TH" b="1" dirty="0" smtClean="0"/>
              <a:t>สรุป “</a:t>
            </a:r>
            <a:r>
              <a:rPr lang="th-TH" b="1" i="1" dirty="0" smtClean="0"/>
              <a:t>คอมพิวเตอร์</a:t>
            </a:r>
            <a:r>
              <a:rPr lang="th-TH" i="1" dirty="0" smtClean="0"/>
              <a:t> หมายถึง อุปกรณ์อิเล็กทรอนิกส์ที่ทำงานภายใต้การควบคุมของชุดคำสั่งทางอิเล็กทรอนิกส์ โดยมนุษย์เป็นผู้เขียนโปรแกรมชุดคำสั่งให้คอมพิวเตอร์ทำงาน มีหน่วยความจำคอมพิวเตอร์สามารถป้อนข้อมูลผ่าน</a:t>
            </a:r>
            <a:r>
              <a:rPr lang="th-TH" b="1" i="1" dirty="0" smtClean="0"/>
              <a:t>อุปกรณ</a:t>
            </a:r>
            <a:r>
              <a:rPr lang="th-TH" b="1" i="1" dirty="0"/>
              <a:t>์</a:t>
            </a:r>
            <a:r>
              <a:rPr lang="th-TH" b="1" i="1" dirty="0" smtClean="0"/>
              <a:t>รับข้อมูล</a:t>
            </a:r>
            <a:r>
              <a:rPr lang="th-TH" i="1" dirty="0" smtClean="0"/>
              <a:t>เข้าสู่</a:t>
            </a:r>
            <a:r>
              <a:rPr lang="th-TH" b="1" i="1" dirty="0" smtClean="0"/>
              <a:t>หน่วยประมวลผลกลาง</a:t>
            </a:r>
            <a:r>
              <a:rPr lang="th-TH" i="1" dirty="0" smtClean="0"/>
              <a:t> เพื่อทำการคำนวณผลและแสดงผลลัพธ์ออกทาง</a:t>
            </a:r>
            <a:r>
              <a:rPr lang="th-TH" b="1" i="1" dirty="0" smtClean="0"/>
              <a:t>อุปกรณ์แสดงผลข้อมูล</a:t>
            </a:r>
            <a:r>
              <a:rPr lang="th-TH" i="1" dirty="0" smtClean="0"/>
              <a:t>รูปแบบต่าง ๆ ช่วยงานของมนุษย์ งานที่มีขั้นตอนซ้ำ ๆ มีปริมาณมาก ๆ เมื่อนำคอมพิวเตอร์มาช่วยงานสามารถทำสำเร็จรวดเร็ว เกิดผลลัพธ์ที่</a:t>
            </a:r>
            <a:r>
              <a:rPr lang="th-TH" b="1" i="1" dirty="0" smtClean="0"/>
              <a:t>ถูกต้อง แม่นยำ น่าเชื่อถือ</a:t>
            </a:r>
            <a:r>
              <a:rPr lang="th-TH" i="1" dirty="0" smtClean="0"/>
              <a:t> คอมพิวเตอร์จะทำงานแทนมนุษย์ได้รวดเร็วทันใจ</a:t>
            </a:r>
            <a:r>
              <a:rPr lang="th-TH" dirty="0" smtClean="0"/>
              <a:t>”</a:t>
            </a:r>
            <a:endParaRPr lang="th-TH" i="1" dirty="0"/>
          </a:p>
          <a:p>
            <a:pPr algn="thaiDist"/>
            <a:endParaRPr lang="th-TH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B31ED59F-32C7-4F1D-9322-45DA0F57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3B8D-4097-48E4-A5CE-C0BD6C4F48F4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3207A0B9-E9EE-4331-B050-D2F6457B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9378EA3A-5DC1-4FEE-90D7-CD43F6A2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001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50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59366" y="2192096"/>
            <a:ext cx="66422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สื่อเก็บข้อมูลแบบจานแม่เหล็ก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Magnetic Disk)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ฮาร์ดดิสก์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Hard Disk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algn="thaiDist"/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ฮาร์ดดิสก์ในปัจจุบันมีสองขนาด คือ 5.25 นิ้ว ที่ใช้ในเครื่อง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เดสท็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อป และ 3.5 นิ้วที่ใช้เครื่องโน้ต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บุค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ซึ่งปกติฮาร์ดดิสก์ 3.5 นิ้วจะหมุนช้ากว่าและมีความเร็วต่ำกว่า แต่มีข้อดีคือ ประหยัดพลังงาน (ไฟฟ้า) ฮาร์ดดิสก์ทั้งสองขนาดสามารถต่อแบบภายนอกเครื่องได้ ซึ่งโดยมากจะใช้สายต่อแบบ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USB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และในกรณีของฮาร์ดดิสก์ 5.25 นิ้ว ที่ใช้พลังงานไฟฟ้ามากกว่า จะต้องมีการต่อไฟเลี้ยงเพิ่มเติมจากอแดปเตอร์ภายนอกด้วย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9512980" y="5596281"/>
            <a:ext cx="7280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ฮาร์ดดิสก์</a:t>
            </a:r>
            <a:endParaRPr lang="en-US" sz="16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9394" name="Picture 2" descr="ฮาร์ดดิสก์ (Harddisk) คืออะไร – Computer W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7" y="2192096"/>
            <a:ext cx="34385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103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51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38199" y="2281789"/>
            <a:ext cx="7077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สื่อเก็บข้อมูลด้วยหน่วยความจำ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</a:t>
            </a:r>
            <a:r>
              <a:rPr lang="th-TH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</a:t>
            </a:r>
            <a:r>
              <a:rPr lang="th-TH" sz="24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ฟลช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Flash Memory)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183688" y="2737953"/>
            <a:ext cx="104283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อุปกรณ์หน่วยความจำ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ฟลช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Flash Memory Device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จัดเป็นสื่อบันทักข้อมูลที่นิยมใช้กันแพร่หลายมากขึ้นในระยะเวลาที่ผ่านมา เพราะมีความจุของข้อมูลสูง ความเร็วสูง และมีราคาลดลงกว่าแต่ก่อนมาก ได้แก่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Flash Drive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Memory Card</a:t>
            </a:r>
            <a:endParaRPr lang="th-TH" sz="24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0418" name="Picture 2" descr="How Many Times Can I Reuse My USB Flash Drive? - USB Makers Int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637" y="3685203"/>
            <a:ext cx="5177154" cy="2157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7" descr="การคลิปหน้าจอ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696" y="3568015"/>
            <a:ext cx="2510533" cy="249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309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52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59365" y="2192096"/>
            <a:ext cx="7077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สื่อเก็บข้อมูลด้วยหน่วยความจำ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</a:t>
            </a:r>
            <a:r>
              <a:rPr lang="th-TH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</a:t>
            </a:r>
            <a:r>
              <a:rPr lang="th-TH" sz="24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ฟลช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Flash Memory)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Flash Drive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107708" y="2989403"/>
            <a:ext cx="60812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เป็นอุปกรณ์ที่มีชื่อเรียกหลากหลาย เช่น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Flash Drive, Thumb Drive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Handy Drive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มักจะทำมาให้เสียบเขากับพอร์ต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USB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ของเครื่องคอมพิวเตอร์ได้โดยตรง ทำหน้าที่เป็นทั้งสื่อบันทึกข้อมูล และตัวไดร์ฟอ่านเขียนข้อมูลในตัว ซึ่งบางชนิดสามารถเล่นเพลง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MP3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ไปด้วย     บางรุ่นก็มีทั้งพอร์ต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USB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เดิมและแบบใหม่คือ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USB-C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4" descr="TRN.94: ยูเอสบีแฟลชไดรฟ์: USB Flash Dri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633" y="2629309"/>
            <a:ext cx="3271066" cy="172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9736760" y="4453414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Flash Drive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08958" y="4881661"/>
            <a:ext cx="6167557" cy="1384995"/>
          </a:xfrm>
          <a:prstGeom prst="rect">
            <a:avLst/>
          </a:prstGeom>
          <a:solidFill>
            <a:srgbClr val="B94FDE"/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th-TH" sz="1400" b="1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แฟลช</a:t>
            </a:r>
            <a:r>
              <a:rPr lang="th-TH" sz="1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ไดร์ฟจากความเร็วในการถ่ายโอน</a:t>
            </a:r>
            <a:r>
              <a:rPr lang="th-TH" sz="1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ข้อมูลอย่างไร</a:t>
            </a:r>
            <a:r>
              <a:rPr lang="en-US" sz="1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  <a:endParaRPr lang="th-TH" sz="1400" b="1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1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เวลา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ที่ต้องย้ายหรือถ่ายข้อมูลจะสังเกตได้ว่า</a:t>
            </a:r>
            <a:r>
              <a:rPr lang="th-TH" sz="14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แฟลช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ไดร์ฟมีการขึ้นโชว์ว่าอีกกี่นาทีจึงจะถ่ายข้อมูลเสร็จ ซึ่งระยะเวลาในการถ่ายโอนข้อมูลนั้น นอกจากจะ</a:t>
            </a:r>
            <a:r>
              <a:rPr lang="th-TH" sz="1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ขึ้นอยู่กับ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</a:t>
            </a:r>
            <a:r>
              <a:rPr lang="th-TH" sz="1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ใหญ่ของ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ไฟล์แล้ว ความเร็วในการถ่ายโอนข้อมูลของตัว</a:t>
            </a:r>
            <a:r>
              <a:rPr lang="th-TH" sz="14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แฟลช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ไดร์ฟก็มีผลด้วยเช่นกัน โดยเราจะเรียกว่า </a:t>
            </a:r>
            <a:r>
              <a:rPr lang="th-TH" sz="1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"ความเร็วในการอ่านและเขียน" (</a:t>
            </a:r>
            <a:r>
              <a:rPr lang="en-US" sz="1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 and Write Speed)</a:t>
            </a:r>
            <a:r>
              <a:rPr lang="en-US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ซึ่งจะระบุเป็นวินาที เช่น </a:t>
            </a:r>
            <a:r>
              <a:rPr lang="en-US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 Speed 150 MB/s 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Write Speed 130 MB/s 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ก็แปลว่า</a:t>
            </a:r>
            <a:r>
              <a:rPr lang="th-TH" sz="14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แฟลช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ไดร์ฟที่เรากำลังจะเลือกซื้อนั้น สามารถอ่านข้อมูลได้ 150</a:t>
            </a:r>
            <a:r>
              <a:rPr lang="en-US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MB 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และเขียนได้ 130</a:t>
            </a:r>
            <a:r>
              <a:rPr lang="en-US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MB 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 1 </a:t>
            </a:r>
            <a:r>
              <a:rPr lang="th-TH" sz="1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วินาที 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 ยิ่ง</a:t>
            </a:r>
            <a:r>
              <a:rPr lang="th-TH" sz="1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ตัวเลขมาก แปลว่า</a:t>
            </a:r>
            <a:r>
              <a:rPr lang="th-TH" sz="14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แฟลช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ไดร์ฟของเราสามารถถ่ายโอนข้อมูลได้ไว ซึ่งจะช่วยให้เราประหยัดเวลา</a:t>
            </a:r>
            <a:r>
              <a:rPr lang="th-TH" sz="14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ได้มาก</a:t>
            </a:r>
            <a:r>
              <a:rPr lang="th-TH" sz="1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ขึ้น</a:t>
            </a: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6355878" y="4881661"/>
            <a:ext cx="570887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4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เลือกพอร์ตการเชื่อมต่อของ</a:t>
            </a:r>
            <a:r>
              <a:rPr lang="th-TH" sz="1400" b="1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แฟลช</a:t>
            </a:r>
            <a:r>
              <a:rPr lang="th-TH" sz="1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ไดร์ฟอย่างไร</a:t>
            </a:r>
            <a:r>
              <a:rPr lang="en-US" sz="1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? </a:t>
            </a:r>
            <a:r>
              <a:rPr lang="th-TH" sz="1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ให้</a:t>
            </a:r>
            <a:r>
              <a:rPr lang="th-TH" sz="14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เหมาะสมกับการใช้</a:t>
            </a:r>
            <a:r>
              <a:rPr lang="th-TH" sz="1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งาน</a:t>
            </a:r>
          </a:p>
          <a:p>
            <a:pPr algn="thaiDist"/>
            <a:r>
              <a:rPr lang="th-TH" sz="14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พอร์ตการ</a:t>
            </a:r>
            <a:r>
              <a:rPr lang="th-TH" sz="1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เชื่อมต่อแบ่งเป็น </a:t>
            </a:r>
            <a:r>
              <a:rPr lang="th-TH" sz="14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ประเภท </a:t>
            </a:r>
            <a:r>
              <a:rPr lang="th-TH" sz="1400" u="sng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(แต่</a:t>
            </a:r>
            <a:r>
              <a:rPr lang="th-TH" sz="1400" u="sng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ละประเภทก็จะส่งผลถึงความเร็วในการถ่ายโอน</a:t>
            </a:r>
            <a:r>
              <a:rPr lang="th-TH" sz="1400" u="sng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ข้อมูล) </a:t>
            </a:r>
            <a:endParaRPr lang="th-TH" sz="1400" u="sng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USB </a:t>
            </a:r>
            <a:r>
              <a:rPr lang="en-US" sz="14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2.0 </a:t>
            </a:r>
            <a:r>
              <a:rPr lang="th-TH" sz="14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แฟลช</a:t>
            </a:r>
            <a:r>
              <a:rPr lang="th-TH" sz="14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ไดร์ฟที่ใช้พอร์ตการเชื่อมต่อชนิดนี้จะเหมาะกับการถ่ายโอนข้อมูลเล็ก ๆ อย่างรูปภาพและเอกสาร จึงพบได้มากใน</a:t>
            </a:r>
            <a:r>
              <a:rPr lang="th-TH" sz="14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แฟลช</a:t>
            </a:r>
            <a:r>
              <a:rPr lang="th-TH" sz="14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ไดร์ฟที่มีความจำน้อยหรือความจำไม่ถึง 16</a:t>
            </a:r>
            <a:r>
              <a:rPr lang="en-US" sz="14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GB </a:t>
            </a: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USB 3.0 </a:t>
            </a:r>
            <a:r>
              <a:rPr lang="th-TH" sz="14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แฟลช</a:t>
            </a:r>
            <a:r>
              <a:rPr lang="th-TH" sz="14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ไดร์ฟที่ใช้พอร์ตการเชื่อมต่อชนิดนี้ โดยส่วนมากจะมีความจุที่มากกว่า 16</a:t>
            </a:r>
            <a:r>
              <a:rPr lang="en-US" sz="14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GB </a:t>
            </a:r>
            <a:r>
              <a:rPr lang="th-TH" sz="14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ซึ่งสามารถสังเกตได้ง่าย ๆ โดยการมองไปที่ด้านในของหัวเสียบ ถ้ามีแผ่นสีฟ้าอยู่ด้านใน ก็แปลว่า</a:t>
            </a:r>
            <a:r>
              <a:rPr lang="th-TH" sz="1400" dirty="0" err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แฟลช</a:t>
            </a:r>
            <a:r>
              <a:rPr lang="th-TH" sz="14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ไดร์ฟของเราเป็น </a:t>
            </a:r>
            <a:r>
              <a:rPr lang="en-US" sz="140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USB 3.0</a:t>
            </a:r>
            <a:endParaRPr lang="th-TH" sz="1400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5787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53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59365" y="2192096"/>
            <a:ext cx="7077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สื่อเก็บข้อมูลด้วยหน่วยความจำ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</a:t>
            </a:r>
            <a:r>
              <a:rPr lang="th-TH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</a:t>
            </a:r>
            <a:r>
              <a:rPr lang="th-TH" sz="24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ฟลช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Flash Memory)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(2)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Memory Card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107708" y="2989403"/>
            <a:ext cx="60812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เป็นอุปกรณ์เก็บข้อมูล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ประเภทหน่วยความจำ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สำรอง ที่ถูกนำมาใช้ในการจัดเก็บ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ไฟล์ข้อมูลภาพถ่าย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และวีดีโอสำหรับอุปกรณ์อิเล็กทรอนิกส์ต่างๆ เช่น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กล้องถ่ายรูป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คอมพิวเตอร์แบบพกพา, โทรศัพท์มือถือ รวมไปถึง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และเครื่องจักรบางชนิด เป็นต้น โดยเมมโมรี่การ์ดที่นิยมใช้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กันอยู่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ในปัจจุบันจะมีอยู่หลายแบบไม่ว่าจะเป็น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CF Card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0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MMCCard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SD Card, XD Card, </a:t>
            </a:r>
            <a:r>
              <a:rPr lang="en-US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SmartMedia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Card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ฯลฯ มี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ขนาดเล็ก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กะทัดรัด พกพาง่าย และใช้งานสะดวก ที่สำคัญมีความเร็ว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รับ-ส่งข้อมูล และมีพื้นที่ความจุของข้อมูลที่แตกต่างกัน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ออกไป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ตามการใช้งาน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9587376" y="4528415"/>
            <a:ext cx="1069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Memory Card</a:t>
            </a:r>
          </a:p>
        </p:txBody>
      </p:sp>
      <p:sp>
        <p:nvSpPr>
          <p:cNvPr id="8" name="AutoShape 2" descr="รู้จักกับการ์ดหน่วยความจำหรือ Memory Card - eCLoudTec.co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รูปภาพ 14" descr="การคลิปหน้าจอ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297" y="2989403"/>
            <a:ext cx="2232503" cy="14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67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54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38199" y="2281789"/>
            <a:ext cx="7077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สื่อเก็บข้อมูลแบบใช้แสง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Optical Storage)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183688" y="2737953"/>
            <a:ext cx="72323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เป็นสื่อเก็บข้อมูลที่ใช้หลักการทำงานของแสงเข้ามาช่วย โครงสร้างการเก็บข้อมูลจะคล้ายกับแผ่นจานแม่เหล็ก แต่ต่างกันที่การแบ่งวงของ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แทร็ก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จะมีลักษณะคล้ายก้นหอย โดยเริ่มเก็บบันทึกข้อมูลจากส่วนด้านในออกมาด้านนอก และแบ่งส่วนของ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แทร็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กออกเป็น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เซคเตอร์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เช่นเดียวกับจานแม่เหล็ก</a:t>
            </a:r>
          </a:p>
          <a:p>
            <a:pPr algn="thaiDist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การอ่านข้อมูลจะอาศัยแสง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เลลเซอร์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ยิงไปตกกระทบพื้นผิวของแผ่นจาน ซึ่งจะมี 2 ลักษณะด้วยกันคือ 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พิต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Pit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ส่วนที่เป็นหลุมไม่สะท้อนแสง และ แลนด์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Land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หรือส่วนที่เป็นผิวเรียบซึ่งสะท้อนแสง เมื่อหัวอ่านยิงแสงเลเซอร์ไปตกบนส่วนที่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เป็นพิต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จึงไม่สะท้อน แต่ถ้าแสงตกบนส่วนของแลนด์ก็จะสามารถสะท้อนแสงได้ ทำให้ค่าเป็น 0 หรือ 1 ออกมา ตัวอย่างของสื่อแบบนี้ เช่น แผ่น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CD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DVD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เป็นต้น</a:t>
            </a:r>
          </a:p>
        </p:txBody>
      </p:sp>
      <p:pic>
        <p:nvPicPr>
          <p:cNvPr id="63490" name="Picture 2" descr="Untitled Docu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881" y="2849732"/>
            <a:ext cx="3278602" cy="203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9276657" y="5017402"/>
            <a:ext cx="2215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โครงสร้างของสื่อเก็บข้อมูลแบบแสง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7376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55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38199" y="2281789"/>
            <a:ext cx="7077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สื่อเก็บข้อมูลแบบใช้แสง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Optical Storage)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183688" y="2737953"/>
            <a:ext cx="7232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CD (Compact Disk)</a:t>
            </a:r>
          </a:p>
          <a:p>
            <a:pPr algn="thaiDist"/>
            <a:endParaRPr lang="th-TH" sz="2400" b="1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183687" y="3112786"/>
            <a:ext cx="696971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มีความจุข้อมูลแต่ละแผ่นประมาณ 650-800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MB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ตอนแรกพบได้ในแผ่นซีดีเพลงที่ผลิตจากโรงงาน ปัจจุบันไม่ได้ใช้แล้ว ส่วนแผ่นที่ใช้เก็บข้อมูลแบ่งออกได้ดังนี้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CD-ROM (</a:t>
            </a:r>
            <a:r>
              <a:rPr lang="en-US" sz="2000" b="1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Cpmpact</a:t>
            </a: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Disc Read only Memory)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เป็นแผ่นซีดีที่อ่านได้เพียงอย่างเดียว โดยมากจะเป็นแผ่นที่ทำสำเนาจากโรงงาน รวมถึงแผ่นซีดีเพลง</a:t>
            </a:r>
            <a:endParaRPr lang="en-US" sz="2000" b="1" dirty="0" smtClean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CD-R (Compact Disc Recordable)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เป็นแผ่นซีดี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ที่สามารถใช้ไดร์ฟเขียนแผ่น (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CD-</a:t>
            </a:r>
            <a:r>
              <a:rPr lang="en-US" sz="20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Writter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บันทึกข้อมูลได้ แต่แก้ไขไม่ได้ เพราะเนื้อหาบนแผ่นแต่ละจุดจะเขียนข้อมูลได้ครั้งเดียว</a:t>
            </a:r>
            <a:endParaRPr lang="en-US" sz="20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CD-RW (Compact Disc </a:t>
            </a:r>
            <a:r>
              <a:rPr lang="en-US" sz="2000" b="1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ReWritable</a:t>
            </a: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เป็นแผ่นซีดี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ที่สามารถบันทึกข้อมูลได้หลายครั้ง (โดยใช้วิธีการลบข้อมูลทั้งแผ่นก่อนแล้วเขียนใหม่)</a:t>
            </a:r>
            <a:endParaRPr lang="en-US" sz="20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endParaRPr lang="th-TH" sz="2000" b="1" dirty="0" smtClean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4514" name="Picture 2" descr="Untitled Docu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888" y="2961510"/>
            <a:ext cx="3387838" cy="22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/>
          <p:cNvSpPr/>
          <p:nvPr/>
        </p:nvSpPr>
        <p:spPr>
          <a:xfrm>
            <a:off x="9177945" y="5309069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Compact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Disk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ที่ใช้ในงานต่างๆ</a:t>
            </a:r>
            <a:endParaRPr lang="th-TH" sz="1600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6148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56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38199" y="2281789"/>
            <a:ext cx="7077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สื่อเก็บข้อมูลแบบใช้แสง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Optical Storage)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183688" y="2737953"/>
            <a:ext cx="7232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(2) </a:t>
            </a:r>
            <a:r>
              <a:rPr lang="en-US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DVD (Digital Versatile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Disc 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Digital Video Disc)</a:t>
            </a:r>
          </a:p>
          <a:p>
            <a:pPr algn="thaiDist"/>
            <a:endParaRPr lang="th-TH" sz="2400" b="1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183687" y="3112786"/>
            <a:ext cx="1009983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เป็นแผ่นข้อมูลแบบบันทึกด้วยแสง (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optical disc)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ที่ใช้บันทึกข้อมูลต่าง ๆ เช่น ภาพยนตร์ โดยให้คุณภาพของภาพและเสียงที่ดี ดีวีดีถูกพัฒนามาใช้แทนซีดีรอม โดยใช้แผ่นที่มีขนาดเดียวกัน (เส้นผ่าศูนย์กลาง 12 เซนติเมตร) แต่ว่าใช้การบันทึกข้อมูลที่แตกต่างกัน และความละเอียดในการบันทึกที่หนาแน่น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กว่า</a:t>
            </a:r>
          </a:p>
          <a:p>
            <a:pPr algn="thaiDist"/>
            <a:r>
              <a:rPr lang="th-TH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แผ่น </a:t>
            </a: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DVD </a:t>
            </a:r>
            <a:r>
              <a:rPr lang="th-TH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ที่ยังพบในปัจจุบัน มีดังนี้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DVD-ROM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เป็นแผ่น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DVD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ที่สำเนาจากบริษัท หรือ โรงงานโดยตรง มักใช้สำหรับเก็บข้อมูลขนาดใหญ่ เช่น ภาพยนตร์ หรือ โปรแกรมสำเร็จรูปทั้งชุด ฯลฯ</a:t>
            </a:r>
            <a:endParaRPr lang="en-US" sz="2000" b="1" dirty="0" smtClean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DVD-R </a:t>
            </a:r>
            <a:r>
              <a:rPr lang="th-TH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DVD-RW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เป็นแผ่นที่เขียนข้อมูลได้ตามมาตรฐานของ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DVD Forum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มี</a:t>
            </a:r>
            <a:r>
              <a:rPr lang="th-TH" sz="20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ความขุ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ของข้อมูล 4.7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GB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DVD-R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สามารถเขียนข้อมูลได้เพียงครั้งเดียว ส่วน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DVD-RW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จะเขียนข้อมูลซ้ำได้อีกหลายครั้ง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2000" b="1" dirty="0" smtClean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DVD+R </a:t>
            </a:r>
            <a:r>
              <a:rPr lang="th-TH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DVD+RW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แผ่นประเภททีเขียนข้อมูลได้ตามมาตรฐานของ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DVD-RW Alliance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มีความจุข้อมูล 4.7 หรือ 8.5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GB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การเขียนข้อมูลของ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DVD+R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นั้นบันทึกได้ครั้งเดียว ส่วน 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DVD+RW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จะลบและเขียนข้อมูลซ้ำได้หลายครั้ง</a:t>
            </a:r>
            <a:endParaRPr lang="th-TH" sz="2000" b="1" dirty="0" smtClean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8260424" y="1870075"/>
            <a:ext cx="379238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อุปกรณ์หรือไดร์ฟเขียนแผ่นดีวีดีทั่วไปจะรองรับได้ทั้งสองมาตรฐาน (</a:t>
            </a:r>
            <a:r>
              <a:rPr lang="en-US" sz="1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Dual Writer Format</a:t>
            </a:r>
            <a:r>
              <a:rPr lang="th-TH" sz="1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 คือ สามารถอ่าน/เขียนข้อมูลได้ทั้งแบบ </a:t>
            </a:r>
            <a:r>
              <a:rPr lang="en-US" sz="1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+RW </a:t>
            </a:r>
            <a:r>
              <a:rPr lang="th-TH" sz="1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–</a:t>
            </a:r>
            <a:r>
              <a:rPr lang="en-US" sz="1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RW </a:t>
            </a:r>
            <a:r>
              <a:rPr lang="th-TH" sz="1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มักจะเรียก</a:t>
            </a:r>
            <a:r>
              <a:rPr lang="th-TH" sz="14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ไดรฟ์</a:t>
            </a:r>
            <a:r>
              <a:rPr lang="th-TH" sz="1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ประเภทนี้ว่า </a:t>
            </a:r>
            <a:r>
              <a:rPr lang="en-US" sz="14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“DVD Dual”</a:t>
            </a:r>
            <a:endParaRPr lang="th-TH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507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57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38199" y="2281789"/>
            <a:ext cx="7077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สื่อเก็บข้อมูลแบบใช้แสง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Optical Storage)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183688" y="2737953"/>
            <a:ext cx="7232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(3)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Blu-ray Disc (BD)</a:t>
            </a:r>
          </a:p>
          <a:p>
            <a:pPr algn="thaiDist"/>
            <a:endParaRPr lang="th-TH" sz="2400" b="1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183687" y="3112786"/>
            <a:ext cx="10099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</a:t>
            </a:r>
            <a:endParaRPr lang="th-TH" sz="20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583184" y="3138569"/>
            <a:ext cx="101175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รูปแบบ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ของจานแสงสำหรับบันทึกข้อมูลความละเอียดสูง ชื่อของจา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นบลูเรย์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มาจากช่วงความยาวคลื่นที่ใช้ใน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ระบบบลูเรย์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 405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nm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ของเลเซอร์สี "ฟ้า" ซึ่งทำให้สามารถเก็บข้อมูลได้มากกว่าดีวีดีที่มีขนาดแผ่นเท่ากัน โดยดีวีดีใช้เลเซอร์สีแดงความยาวคลื่น 650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nm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โดยในอดีตมีคู่แข่งอย่าง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HD DVD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high definition optical disc format war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ผลิตโดย โตชิบา และเลิกผลิตเครื่องเล่น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HD DVD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ไปในเดือนมกราคม พ.ศ. 2548 เนื่องจาก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HD DVD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ได้รับความนิยม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น้อยกว่าและ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หันมาผลิตเครื่องเล่นจา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นบลูเรย์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แทนตั้งแต่ พ.ศ.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2547</a:t>
            </a: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แบ่งเป็น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2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 คือ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BD-R (Recordable) </a:t>
            </a:r>
            <a:r>
              <a:rPr lang="th-TH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บันทึกได้ครั้งเดียว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th-TH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BD-RW (Recordable Erasable) </a:t>
            </a:r>
            <a:r>
              <a:rPr lang="th-TH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บันทึกแล้วลบเพื่อบันทึกใหม่ได้</a:t>
            </a:r>
            <a:endParaRPr lang="th-TH" sz="24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1673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>
                <a:solidFill>
                  <a:srgbClr val="C00000"/>
                </a:solidFill>
              </a:rPr>
              <a:t>อุปกรณ์แสดงจัดเก็บข้อมูล (</a:t>
            </a:r>
            <a:r>
              <a:rPr lang="en-US" b="1" dirty="0">
                <a:solidFill>
                  <a:srgbClr val="C00000"/>
                </a:solidFill>
              </a:rPr>
              <a:t>Storage Device)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58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38199" y="2281789"/>
            <a:ext cx="7077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สื่อเก็บข้อมูลแบบใช้แสง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Optical Storage)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183688" y="2737953"/>
            <a:ext cx="7232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(4)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SSD 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เทคโนโลยีฮาร์ดดิสก์ความเร็วสูง</a:t>
            </a:r>
            <a:endParaRPr lang="en-US" sz="2400" b="1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400" b="1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183687" y="3112786"/>
            <a:ext cx="10099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</a:t>
            </a:r>
            <a:endParaRPr lang="th-TH" sz="20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583184" y="3138569"/>
            <a:ext cx="1011758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Solid </a:t>
            </a:r>
            <a:r>
              <a:rPr lang="en-US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State Drive</a:t>
            </a:r>
            <a:r>
              <a:rPr lang="th-TH" sz="24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SSD</a:t>
            </a:r>
            <a:r>
              <a:rPr lang="th-TH" sz="24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อุปกรณ์จัดเก็บข้อมูลชนิดหนึ่ง ซึ่งใช้ชิปวงจรรวมที่ประกอบรวมเป็นหน่วยความจำ เพื่อจัดเก็บข้อมูลแบบถาวรเหมือนฮาร์ดดิสก์ (หลักการของฮาร์ดดิสก์ 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และฟลอป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ปี้ดิสก์ คือใช้จานแม่เหล็กหมุน) เทคโนโลยีของโซ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ลิดสเตตไดรฟ์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ส่งผลให้ความเสียหายจากแรงกระแทกของโซ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ลิดสเตตไดรฟ์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นั้นน้อยกว่าฮาร์ดดิสก์ (หรือทนต่อการแรงสั่นสะเทือนได้ดี) โดยไม่ต้องหมุนจานแม่เหล็กในการอ่านข้อมูลทำให้อุปกรณ์กินไฟน้อยกว่า และใช้เวลาในการเข้าถึงข้อมูล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Access Time)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น้อยกว่า</a:t>
            </a:r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44" y="4699642"/>
            <a:ext cx="2505684" cy="1612258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215" y="4717190"/>
            <a:ext cx="1689554" cy="15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6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อุปกรณ์แสดงผลลัพธ์ (</a:t>
            </a:r>
            <a:r>
              <a:rPr lang="en-US" b="1" dirty="0" smtClean="0">
                <a:solidFill>
                  <a:srgbClr val="C00000"/>
                </a:solidFill>
              </a:rPr>
              <a:t>Output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59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838199" y="2366144"/>
            <a:ext cx="62018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เป็นอุปกรณ์สำหรับแสดงแสดงผลลัพธ์ที่ได้จากการประมวลผลของคอมพิวเตอร์ ซึ่งจะมีทั้งข้อมูลตัวอักษร ภาพนิ่ง ภาพเคลื่อนไหว หรือ เสียง ซึ่งหลายประเภท อาทิเช่น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จอภาพ (</a:t>
            </a:r>
            <a:r>
              <a:rPr lang="en-US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Display </a:t>
            </a: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Monitor</a:t>
            </a: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เครื่องพิมพ์ (</a:t>
            </a:r>
            <a:r>
              <a:rPr lang="en-US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Printer</a:t>
            </a: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ลำโพง หรือ หูฟัง (</a:t>
            </a:r>
            <a:r>
              <a:rPr lang="en-US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Speaker/Headphone</a:t>
            </a:r>
            <a:r>
              <a:rPr lang="th-TH" sz="2400" dirty="0" smtClean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solidFill>
                <a:srgbClr val="BD202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3010" name="Picture 2" descr="Notes on Input &amp;amp; Output Devices : Bank &amp;amp; Insur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731" y="2358231"/>
            <a:ext cx="4762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53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3B25884E-2152-472F-BBFC-BFAD7B63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</a:t>
            </a:r>
            <a:r>
              <a:rPr lang="th-TH" b="1" dirty="0"/>
              <a:t> ความหมายของคอมพิวเตอร์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9249841B-2078-4020-9EE5-1CF5A08BA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2" y="1852129"/>
            <a:ext cx="10515600" cy="4324444"/>
          </a:xfrm>
        </p:spPr>
        <p:txBody>
          <a:bodyPr/>
          <a:lstStyle/>
          <a:p>
            <a:pPr algn="thaiDist"/>
            <a:r>
              <a:rPr lang="th-TH" b="1" dirty="0" smtClean="0"/>
              <a:t>ลักษณะเด่นของคอมพิวเตอร์</a:t>
            </a:r>
          </a:p>
          <a:p>
            <a:pPr lvl="1" algn="thaiDist"/>
            <a:r>
              <a:rPr lang="th-TH" b="1" dirty="0" smtClean="0"/>
              <a:t>ความเป็นอัตโนมัติ (</a:t>
            </a:r>
            <a:r>
              <a:rPr lang="en-US" b="1" dirty="0" err="1" smtClean="0"/>
              <a:t>Self Acting</a:t>
            </a:r>
            <a:r>
              <a:rPr lang="th-TH" b="1" dirty="0" smtClean="0"/>
              <a:t>)</a:t>
            </a:r>
          </a:p>
          <a:p>
            <a:pPr lvl="1" algn="thaiDist"/>
            <a:r>
              <a:rPr lang="th-TH" b="1" dirty="0" smtClean="0"/>
              <a:t>ความเร็ว (</a:t>
            </a:r>
            <a:r>
              <a:rPr lang="en-US" b="1" dirty="0" smtClean="0"/>
              <a:t>Speed</a:t>
            </a:r>
            <a:r>
              <a:rPr lang="th-TH" b="1" dirty="0" smtClean="0"/>
              <a:t>)</a:t>
            </a:r>
          </a:p>
          <a:p>
            <a:pPr lvl="1" algn="thaiDist"/>
            <a:r>
              <a:rPr lang="th-TH" b="1" dirty="0" smtClean="0"/>
              <a:t>ความถูกต้องแม่นยำ (</a:t>
            </a:r>
            <a:r>
              <a:rPr lang="en-US" b="1" dirty="0" err="1" smtClean="0"/>
              <a:t>Accuract</a:t>
            </a:r>
            <a:r>
              <a:rPr lang="th-TH" b="1" dirty="0" smtClean="0"/>
              <a:t>)</a:t>
            </a:r>
          </a:p>
          <a:p>
            <a:pPr lvl="1" algn="thaiDist"/>
            <a:r>
              <a:rPr lang="th-TH" b="1" dirty="0" smtClean="0"/>
              <a:t>ความเชื่อถือได้ (</a:t>
            </a:r>
            <a:r>
              <a:rPr lang="en-US" b="1" dirty="0" smtClean="0"/>
              <a:t>Reliability</a:t>
            </a:r>
            <a:r>
              <a:rPr lang="th-TH" b="1" dirty="0" smtClean="0"/>
              <a:t>)</a:t>
            </a:r>
          </a:p>
          <a:p>
            <a:pPr lvl="1" algn="thaiDist"/>
            <a:r>
              <a:rPr lang="th-TH" b="1" dirty="0" smtClean="0"/>
              <a:t>การจัดเก็บข้อมูล (</a:t>
            </a:r>
            <a:r>
              <a:rPr lang="en-US" b="1" dirty="0" err="1" smtClean="0"/>
              <a:t>Strorage</a:t>
            </a:r>
            <a:r>
              <a:rPr lang="en-US" b="1" dirty="0" smtClean="0"/>
              <a:t> Capability</a:t>
            </a:r>
            <a:r>
              <a:rPr lang="th-TH" b="1" dirty="0" smtClean="0"/>
              <a:t>)</a:t>
            </a:r>
          </a:p>
          <a:p>
            <a:pPr lvl="1" algn="thaiDist"/>
            <a:r>
              <a:rPr lang="th-TH" b="1" dirty="0" smtClean="0"/>
              <a:t>ทำงานซ้ำๆ ได้ (</a:t>
            </a:r>
            <a:r>
              <a:rPr lang="en-US" b="1" dirty="0" smtClean="0"/>
              <a:t>Repeatability</a:t>
            </a:r>
            <a:r>
              <a:rPr lang="th-TH" b="1" dirty="0" smtClean="0"/>
              <a:t>)</a:t>
            </a:r>
          </a:p>
          <a:p>
            <a:pPr lvl="1" algn="thaiDist"/>
            <a:r>
              <a:rPr lang="th-TH" b="1" dirty="0" smtClean="0"/>
              <a:t>การติดต่อสื่อสาร (</a:t>
            </a:r>
            <a:r>
              <a:rPr lang="en-US" b="1" dirty="0" smtClean="0"/>
              <a:t>Communication</a:t>
            </a:r>
            <a:r>
              <a:rPr lang="th-TH" b="1" dirty="0" smtClean="0"/>
              <a:t>) </a:t>
            </a:r>
            <a:endParaRPr lang="th-TH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B31ED59F-32C7-4F1D-9322-45DA0F57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3B8D-4097-48E4-A5CE-C0BD6C4F48F4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3207A0B9-E9EE-4331-B050-D2F6457B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9378EA3A-5DC1-4FEE-90D7-CD43F6A2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6</a:t>
            </a:fld>
            <a:endParaRPr lang="th-TH"/>
          </a:p>
        </p:txBody>
      </p:sp>
      <p:pic>
        <p:nvPicPr>
          <p:cNvPr id="8194" name="Picture 2" descr="ลักษณะเด่นของคอมพิวเตอร์ - MilkSASIWIM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3006195"/>
            <a:ext cx="3038475" cy="27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63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อุปกรณ์แสดงผลลัพธ์ (</a:t>
            </a:r>
            <a:r>
              <a:rPr lang="en-US" b="1" dirty="0" smtClean="0">
                <a:solidFill>
                  <a:srgbClr val="C00000"/>
                </a:solidFill>
              </a:rPr>
              <a:t>Output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60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721151" y="514049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จอภาพแบบ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59365" y="2192096"/>
            <a:ext cx="72940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จอภาพ (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Display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จอภาพแบบ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LCD 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อาศัยการทำงานของโมเลกุลชนิดพิเศษที่เรียกว่า ผลึกเหลว หรือ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Liquid Crystal </a:t>
            </a:r>
            <a:r>
              <a:rPr lang="en-US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(LCD: Liquid Crystal Display)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ซึ่งเมื่อมีสัญญาณไฟฟ้าส่งไปยังแต่ละจุดบนจอ โมเลกุลของผลึกเหลวตรงจุดนั้นจะบิดตัวเป็นองศาที่แตกต่างกันเพื่อปล่อยให้แสงสีแดง เขียว หรือ น้ำเงิน ที่ผสมมาแสงสีขาวจากด้านหลังจอให้ผ่านได้มากน้อยต่างกัน เราจึงเห็นแต่ละจุดเป็นสีต่างกันไป ปัจจุบันนิยมทำตัวส่องแสงสีขาวจากด้านหลังด้วยหลอด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จึงเรียกว่า 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จอ “</a:t>
            </a:r>
            <a:r>
              <a:rPr lang="en-US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”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ตามไปด้วย จอของ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สมาร์ทโฟนและแท็บเล็ต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ทั่วไปก็เป็นจอแบบนี้ บางแบบมีคุณสมบัติ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IPS (In-Plane Switching)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ทำให้สีสันสดใสและมองภาพได้ในมุมกว้างกว่าเดิม เช่น มองจากข้างๆ จอก็ยังชัด</a:t>
            </a:r>
          </a:p>
        </p:txBody>
      </p:sp>
      <p:pic>
        <p:nvPicPr>
          <p:cNvPr id="45058" name="Picture 2" descr="จอคอมพิวเตอร์ LED 27 นิ้ว HP LD-IPS-27M | OfficeM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73356" y="2470510"/>
            <a:ext cx="2696594" cy="25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901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อุปกรณ์แสดงผลลัพธ์ (</a:t>
            </a:r>
            <a:r>
              <a:rPr lang="en-US" b="1" dirty="0" smtClean="0">
                <a:solidFill>
                  <a:srgbClr val="C00000"/>
                </a:solidFill>
              </a:rPr>
              <a:t>Output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61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721151" y="5140499"/>
            <a:ext cx="1124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จอภาพแบบ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OLED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59365" y="2192096"/>
            <a:ext cx="72940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จอภาพ (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Display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(2) จอภาพแบบ 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OLED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เป็นจอภาพแบบแบนคล้ายหน้าจอ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LCD/LED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ต่างกันตรงที่ไม่ใช้แสงสีขาวส่องจากด้านหลังแล้วเอาผลึก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แอล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ซีดีไปบังแสงแต่ละสี แต่ใช้วิธีทำให้เกิดแสงแต่ละจุดบนจอจากหลอดไฟ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ขนาดจิ๋วที่จะเปล่งแสงออกมาเป็นแต่ละสีไปเลยโดยไม่มีอะไรบัง ส่วนจุดไหนต้องการสีดำก็ดับไฟเฉพาะจุดนั้นให้มืดสนิท จอแบบนี้จึงทำให้สีสันที่สดใสในขณะเดียวกันสีดำก็ดำสนิทมากด้วย แต่เดิมราคาจะสูงมาก แต่ตอนนี้เริ่มถูกลง จึงเริ่มมีใช้ทั้ง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สมาร์ทโฟนและเท็บเล็ต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รุ่นแพง รวมถึงในทีวีจอใหญ่ เช่น 55-75 นิ้ว บางรุ่นเช่นกัน</a:t>
            </a:r>
          </a:p>
        </p:txBody>
      </p:sp>
      <p:pic>
        <p:nvPicPr>
          <p:cNvPr id="46082" name="Picture 2" descr="L&amp;#39;iPhone est toujours le smartphone préféré des ados, et de très loin -  CNET Fr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7" r="15809"/>
          <a:stretch/>
        </p:blipFill>
        <p:spPr bwMode="auto">
          <a:xfrm>
            <a:off x="8717871" y="1913488"/>
            <a:ext cx="2885243" cy="313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28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อุปกรณ์แสดงผลลัพธ์ (</a:t>
            </a:r>
            <a:r>
              <a:rPr lang="en-US" b="1" dirty="0" smtClean="0">
                <a:solidFill>
                  <a:srgbClr val="C00000"/>
                </a:solidFill>
              </a:rPr>
              <a:t>Output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62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854316" y="4988827"/>
            <a:ext cx="7873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โปรเจคเตอร์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59365" y="2192096"/>
            <a:ext cx="72940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จอภาพ (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Display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Monitor)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(3) โปรเจคเตอร์ (</a:t>
            </a:r>
            <a:r>
              <a:rPr lang="en-US" sz="2400" b="1" dirty="0" err="1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Projecter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เป็นอุปกรณ์ฉายภาพที่ใช้ในการนำเสนอข้อมูลต่างๆ โดยสามารถรองรับสัญญาณภาพจากคอมพิวเตอร์, เครื่องเล่นวีซีดี, เครื่องเล่นดีวีดี, และเครื่องกำเนิดภาพอื่นๆ ซึ่งปัจจุบันนี้โปรเจคเตอร์เป็นที่นิยมใช้กันอย่างแพร่หลายทั้งในหน่วยงานราชการ, สถานศึกษา, สำนักงานหรือบริษัทเอกชนรวมไปถึงการใช้งานเพื่อการตอบสนองความต้องการใน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ด้านความบันเทิงภายในบ้านโดย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ใช้เชื่อมต่อเป็น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Theater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เพื่อเพิ่มเติมอรรถรสสำหรับความบันเทิงในบ้าน เป็นเครื่องฉายภาพขนาดใหญ่ที่สามารถนำภาพหรือข้อมูลต่างๆ แสดงให้คนดูได้หลายคน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7106" name="Picture 2" descr="เครื่องฉายโปรเจคเตอร์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566" y="2769833"/>
            <a:ext cx="3859364" cy="208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5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อุปกรณ์แสดงผลลัพธ์ (</a:t>
            </a:r>
            <a:r>
              <a:rPr lang="en-US" b="1" dirty="0" smtClean="0">
                <a:solidFill>
                  <a:srgbClr val="C00000"/>
                </a:solidFill>
              </a:rPr>
              <a:t>Output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63</a:t>
            </a:fld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38199" y="2271995"/>
            <a:ext cx="72940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เครื่องพิมพ์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Printer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อุปกรณ์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พ่วงที่จะผลิตข้อความหรือกราฟิกของเอกสารที่เก็บไว้ในรูปแบบอิเล็กทรอนิกส์ออกมาในสื่อทางกายภาพเช่นกระดาษหรือ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แผ่นใส เครื่องพิมพ์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ส่วนมากเป็นอุปกรณ์ต่อพ่วงกับคอมพิวเตอร์ทั่วไป และเชื่อมต่อด้วยสายเคเบิลเครื่องพิมพ์หรือในเครื่องพิมพ์รุ่นใหม่จะเป็นสายยู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เอส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บี เครื่องพิมพ์บางชนิดที่เรียกกันว่าเครื่องพิมพ์เครือข่าย(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Network Printer)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อินเตอร์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เฟซ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ที่ใช้มักจะเป็นแลนไร้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สาย หรือ อีเทอร์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เน็ต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0178" name="Picture 2" descr="ขอแนะนำ ในการเลือก ซื้อ printer (เลือกซื้อปรินเตอร์แบบไหนดี) - Ox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923" y="2476869"/>
            <a:ext cx="3707584" cy="222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5150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อุปกรณ์แสดงผลลัพธ์ (</a:t>
            </a:r>
            <a:r>
              <a:rPr lang="en-US" b="1" dirty="0" smtClean="0">
                <a:solidFill>
                  <a:srgbClr val="C00000"/>
                </a:solidFill>
              </a:rPr>
              <a:t>Output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64</a:t>
            </a:fld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59365" y="2192096"/>
            <a:ext cx="72940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เครื่องพิมพ์ (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Printer)</a:t>
            </a:r>
          </a:p>
          <a:p>
            <a:pPr marL="0" lvl="2"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เครื่องพิมพ์</a:t>
            </a:r>
            <a:r>
              <a:rPr lang="th-TH" sz="2400" b="1" dirty="0" err="1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แบบดอท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เมตริกซ์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Dot Matrix Printer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เป็นเครื่องพิมพ์ที่นิยมใช้กันอย่างแพร่หลาย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เนื่องจากหัวพิมพ์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มีลักษณะเป็นแบบหัวเข็ม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โดยหัวเข็มพิมพ์แต่ละจุดลงไปบน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ผ้าหมึก (</a:t>
            </a:r>
            <a:r>
              <a:rPr lang="en-US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Ribbon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เพื่อให้หมึกไปติดที่กระดาษโดยตรง เรียกอีกอย่างว่า 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“เครื่องพิมพ์แบบกระทบ หรือ </a:t>
            </a:r>
            <a:r>
              <a:rPr lang="en-US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Impact Printer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” 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เหมาะสำหรับการพิมพ์เอกสารที่ต้องการสำเนา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Copy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หลายๆ ชุด พร้อมๆ กัน เพื่อเก็บไว้เป็นหลักฐาน แต่มีข้อจำกัดในเรื่องการพิมพ์ที่เป็นสีไม่ดี ความคมชัดและความเร็วที่ต่ำกว่า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เครื่อม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พิมพ์แบบอื่นๆ 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77" y="4188671"/>
            <a:ext cx="2987881" cy="1684078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9521498" y="5838409"/>
            <a:ext cx="1343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Dot Matrix Printer</a:t>
            </a:r>
            <a:endParaRPr lang="th-TH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274" name="Picture 2" descr="https://2.bp.blogspot.com/-E4lvXM6iGQc/WXhSqqEZvNI/AAAAAAAAAUc/q6xkWCdW3NQzEIXzDvO7qbSGdcDXtoS_gCLcBGAs/s1600/p0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29" y="1821533"/>
            <a:ext cx="23145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สี่เหลี่ยมผืนผ้า 14"/>
          <p:cNvSpPr/>
          <p:nvPr/>
        </p:nvSpPr>
        <p:spPr>
          <a:xfrm>
            <a:off x="9036029" y="3806590"/>
            <a:ext cx="2239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หลักการทำงาน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Dot Matrix Printer</a:t>
            </a:r>
          </a:p>
          <a:p>
            <a:endParaRPr lang="th-TH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อุปกรณ์แสดงผลลัพธ์ (</a:t>
            </a:r>
            <a:r>
              <a:rPr lang="en-US" b="1" dirty="0" smtClean="0">
                <a:solidFill>
                  <a:srgbClr val="C00000"/>
                </a:solidFill>
              </a:rPr>
              <a:t>Output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65</a:t>
            </a:fld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59365" y="2192096"/>
            <a:ext cx="72940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เครื่องพิมพ์ (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Printer)</a:t>
            </a:r>
          </a:p>
          <a:p>
            <a:pPr marL="0" lvl="2"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(2) เครื่องพิมพ์แบบอิงค์</a:t>
            </a:r>
            <a:r>
              <a:rPr lang="th-TH" sz="2400" b="1" dirty="0" err="1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เจ็ต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Inkjet Printer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เครื่องพิมพ์ที่ใช้วิธีการ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พ่นน้ำหมึก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สีต่างๆ ลงไปบนกระดาษตรงตามจุดที่ต้องการสามารถเลือกใช้ได้ทั้งหมึกสีและขาวดำ มีหลายราคาให้เลือกตามคุณภาพของงานที่ต้องการ เช่น งานพิมพ์ลงบนวัสดุโดยตรง (เช่น เสื้อ ถ้วยกาแฟ เป็นต้น) ข้อเสีย คือหากใช้งานไม่บ่อยหัวหมึกอาจอุดตันได้ง่าย จากสาเหตุการตกค้างของหมึก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9678903" y="6017796"/>
            <a:ext cx="10230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Inkjet Printer</a:t>
            </a:r>
            <a:endParaRPr lang="th-TH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3" b="6810"/>
          <a:stretch/>
        </p:blipFill>
        <p:spPr>
          <a:xfrm>
            <a:off x="8819554" y="4567612"/>
            <a:ext cx="2534246" cy="1359482"/>
          </a:xfrm>
          <a:prstGeom prst="rect">
            <a:avLst/>
          </a:prstGeom>
        </p:spPr>
      </p:pic>
      <p:pic>
        <p:nvPicPr>
          <p:cNvPr id="53250" name="Picture 2" descr="Beam paannaruj: ประเภทของปริ้นเตอร์เเละหลักการทำงาน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8"/>
          <a:stretch/>
        </p:blipFill>
        <p:spPr bwMode="auto">
          <a:xfrm>
            <a:off x="8255431" y="1870075"/>
            <a:ext cx="3844833" cy="224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/>
          <p:cNvSpPr/>
          <p:nvPr/>
        </p:nvSpPr>
        <p:spPr>
          <a:xfrm>
            <a:off x="11353800" y="1870075"/>
            <a:ext cx="838200" cy="79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8935424" y="4095837"/>
            <a:ext cx="19191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หลักการทำงาน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Inkjet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Printer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7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อุปกรณ์แสดงผลลัพธ์ (</a:t>
            </a:r>
            <a:r>
              <a:rPr lang="en-US" b="1" dirty="0" smtClean="0">
                <a:solidFill>
                  <a:srgbClr val="C00000"/>
                </a:solidFill>
              </a:rPr>
              <a:t>Output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66</a:t>
            </a:fld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59365" y="2192096"/>
            <a:ext cx="72940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เครื่องพิมพ์ (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Printer)</a:t>
            </a:r>
          </a:p>
          <a:p>
            <a:pPr marL="0" lvl="2"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(3) เครื่องพิมพ์แบบเลเซอร์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Laser Printer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เครื่องพิมพ์ที่ใช้</a:t>
            </a:r>
            <a:r>
              <a:rPr lang="th-TH" sz="2400" b="1" i="1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แสงเลซอร์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ฉายไปที่หลอดสร้างภาพ (</a:t>
            </a:r>
            <a:r>
              <a:rPr lang="en-US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Drum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ให้เกิดประจุไฟฟ้าเป็นลวดลายตามภาพที่จะพิมพ์ แล้วฉีดผงหมึกเข้าไปตรงที่มีประจุอยู่ </a:t>
            </a:r>
            <a:r>
              <a:rPr lang="th-TH" sz="2400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(หลักการเหมือนเครื่องถ่ายเอกสาร)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จากนั้นให้กระดาษวิ่งมารับผลหมึกสีต่างๆ แล้วไปผ่านความร้อนเพื่อให้ภาพติดแน่น จึงได้ภาพที่มีความละเอียดสูง สีสันสดใส และเร็วกว่าเครื่องพิมพ์แบบอิงค์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เจ็ต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2" algn="thaiDist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     แต่ละเครื่องพิมพ์เลเซอร์ราคาค่อนข้างสูง โดยเฉพาะการพิมพ์สี เพราะกลไกการพิมพ์ต้องแยกสีเป็นหลายชุดเพื่อนำภาพแต่ละสีมาพิมพ์ให้ตรงกัน แต่ปัจจุบันมีการพัฒนาระบบการพิมพ์ให้ง่ายขึ้น ราคาจึงลดลงมาก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9325083" y="4290672"/>
            <a:ext cx="1899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หลักการทำงาน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Laser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Printer</a:t>
            </a:r>
            <a:endParaRPr lang="th-TH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576" y="4691361"/>
            <a:ext cx="1673453" cy="1281985"/>
          </a:xfrm>
          <a:prstGeom prst="rect">
            <a:avLst/>
          </a:prstGeom>
        </p:spPr>
      </p:pic>
      <p:pic>
        <p:nvPicPr>
          <p:cNvPr id="52226" name="Picture 2" descr="Laser printer | device | Britannic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103" y="1814522"/>
            <a:ext cx="3642996" cy="24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9881024" y="5973346"/>
            <a:ext cx="10038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Laser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Printer</a:t>
            </a:r>
            <a:endParaRPr lang="th-TH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6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อุปกรณ์แสดงผลลัพธ์ (</a:t>
            </a:r>
            <a:r>
              <a:rPr lang="en-US" b="1" dirty="0" smtClean="0">
                <a:solidFill>
                  <a:srgbClr val="C00000"/>
                </a:solidFill>
              </a:rPr>
              <a:t>Output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67</a:t>
            </a:fld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59365" y="2192096"/>
            <a:ext cx="72940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เครื่องพิมพ์ (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Printer)</a:t>
            </a:r>
          </a:p>
          <a:p>
            <a:pPr marL="0" lvl="2"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(4) เครื่องพิมพ์ 3 มิติ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3D Printer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เครื่องพิมพ์ที่สามารถนำไฟล์โมเดลภาพแบบ 3 มิติ มาผลิตเป็นชิ้นงานที่จับต้องได้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ดยใช้วัสดุ คือ เส้นใยพลาสติกสีต่างๆ 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มาผ่น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กระบวนการฉีดพ่นของหัวฉีดทีละชั้น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Layer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จนกระทั่งได้เป็นโมเดลชิ้นงานได้หลากหลายรูปแบบ เช่น โมเดลจำลองรูปร่างต่างๆ พวงกุญแจ รองเท้า เก้าอี้ จานชาม ของใช้ทั่วไป รวมถึงสามารถพิมพ์ชิ้นส่วนจากเครื่องพิมพ์ 3 มิติมาประกอบเป็นบ้านหรือรถยนต์ได้อีกด้วย นอกจากนี้ยังนำไปใช้ประโยชน์ทางด้านการแพทย์ ในการ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ผลิตอัวย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วะเทียมได้อีกด้วย เช่น กระดูก ไต หัวใจเทียม เป็นต้น 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9681296" y="4308200"/>
            <a:ext cx="8354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3D Printer</a:t>
            </a:r>
            <a:endParaRPr lang="th-TH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02" name="Picture 2" descr="Creality ENDER-3-PRO - 3D Printer | Alzashop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224" y="1901432"/>
            <a:ext cx="2360576" cy="236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Engineering 3D Printer สำหรับงานทางวิศวกรรมโดยเฉพาะ - Sync Innov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82" y="4875213"/>
            <a:ext cx="1952625" cy="1301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8" name="Picture 8" descr="3D Printing the future งานสามมิติสุดล้ำ | แหล่งรวมเทคโนโลยีด้านงานพิมพ์ 3  มิติ | SIAM 3D PRIN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884577"/>
            <a:ext cx="1554383" cy="13236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0" name="Picture 10" descr="โลกของเทคโนโลยี 3D Prin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07" y="4893943"/>
            <a:ext cx="3495675" cy="1304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488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อุปกรณ์แสดงผลลัพธ์ (</a:t>
            </a:r>
            <a:r>
              <a:rPr lang="en-US" b="1" dirty="0" smtClean="0">
                <a:solidFill>
                  <a:srgbClr val="C00000"/>
                </a:solidFill>
              </a:rPr>
              <a:t>Output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68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667885" y="5968715"/>
            <a:ext cx="801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ลำโพงบูลทูธ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59365" y="2192096"/>
            <a:ext cx="72940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ลำโพงหรือหูฟัง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Speaker/Headphone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(1) ลำโพง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Speake</a:t>
            </a:r>
            <a:r>
              <a:rPr lang="en-US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เชื่อมต่อกับคอมพิวเตอร์หรืออุปกรณ์เครื่องเล่นเสียงต่างๆ ผ่านทางสายทองแดง หรือใช้ระบบไร้สาย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แบบบูลทูธ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Bluetooth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นิยมใช้แสดงผลในรูปแบบของเสียงเพลงร้อง รวมถึงเสียงที่ได้จากไมโครโฟน เป็นต้น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ลำโพงมีราคาตั้งแต่หลักร้อยจนถึงหลักพันบาท ขึ้นอยู่กับคุณ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ภท่าพ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ของเสียงหรือรูปแบบของลำโพง เช่น ลำโพงแบบพกพา ขนาดกะทัดรัด และมีรูปลักษณ์สวยงาม ก็จะมีราคาต่างกับลำโพงแบบมาตรฐานทั่วไป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8130" name="Picture 2" descr="JBL FLIP 5 ลำโพงพกพาไร้สายกันน้ำ เชื่อมต่อการทำงานด้วยระบบบลูทูธ  ใช้งานได้ประมาณ 12 ชม (สีดำ) ศูนย์รวมเครื่องเสียง ไมโครโฟน มิกเซอร์  เครื่องขยายเสียง ตู้ลำโพง ลำโพงติดเพดาน ออกแบบระบบเสีย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t="29802" r="6858" b="27290"/>
          <a:stretch/>
        </p:blipFill>
        <p:spPr bwMode="auto">
          <a:xfrm>
            <a:off x="8500040" y="4206629"/>
            <a:ext cx="3302493" cy="16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NUBWO ลำโพงสำหรับคอมพิวเตอร์ (2.1 CH,คละสี) รุ่น NS03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5" b="3834"/>
          <a:stretch/>
        </p:blipFill>
        <p:spPr bwMode="auto">
          <a:xfrm>
            <a:off x="8625804" y="1825625"/>
            <a:ext cx="2885983" cy="24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10858239" y="3809158"/>
            <a:ext cx="1117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ลำโพงคอมพิวเตอร์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08019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C00000"/>
                </a:solidFill>
              </a:rPr>
              <a:t>ฮาร์ดแวร์ (</a:t>
            </a:r>
            <a:r>
              <a:rPr lang="en-US" b="1" dirty="0" smtClean="0">
                <a:solidFill>
                  <a:srgbClr val="C00000"/>
                </a:solidFill>
              </a:rPr>
              <a:t>Hardware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th-TH" b="1" dirty="0" smtClean="0">
                <a:solidFill>
                  <a:srgbClr val="C00000"/>
                </a:solidFill>
              </a:rPr>
              <a:t>อุปกรณ์แสดงผลลัพธ์ (</a:t>
            </a:r>
            <a:r>
              <a:rPr lang="en-US" b="1" dirty="0" smtClean="0">
                <a:solidFill>
                  <a:srgbClr val="C00000"/>
                </a:solidFill>
              </a:rPr>
              <a:t>Output Device</a:t>
            </a:r>
            <a:r>
              <a:rPr lang="th-TH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69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8970942" y="10254965"/>
            <a:ext cx="46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หูฟังแบบไร้สาย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59365" y="2192096"/>
            <a:ext cx="72940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ลำโพงหรือหูฟัง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Speaker/Headphone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(2) หูฟัง (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Headphone</a:t>
            </a: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เป็นอุปกรณ์สำหรับการฟังเสียงแบบส่วนตัวเพื่อความบันเทิงบางแบบก็ใช้คุยโทรศัพท์ได้ด้วย เพราะมีทั้งหูฟังและไมโครโฟนอยู่ในตัว มีให้เลือกหลายชนิด ทั้งแบบมีสายเชื่อมต่อและแบบไร้สาย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ผ่านบูลทูธ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ช่วงราคาเริ่มต้นตั้งแต่ไม่กี่ร้อยบาทไปจนถึงหลายพันหรือเป็นหมื่นบาท ขึ้นอยู่กับคุณภาพและยี่ห้อของบริษัทผู้ผลิต</a:t>
            </a:r>
          </a:p>
        </p:txBody>
      </p:sp>
      <p:pic>
        <p:nvPicPr>
          <p:cNvPr id="48134" name="Picture 6" descr="ชุดหูฟังเกมมิ่งไร้สายน้ำหนักเบาเป็นพิเศษ G7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016" y="4087758"/>
            <a:ext cx="1786128" cy="21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หูฟัง JBL T110 | Shopee Thaila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0" r="21952"/>
          <a:stretch/>
        </p:blipFill>
        <p:spPr bwMode="auto">
          <a:xfrm>
            <a:off x="8869680" y="1825625"/>
            <a:ext cx="960120" cy="20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10256974" y="2992315"/>
            <a:ext cx="1151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หูฟังของโทรศัพท์</a:t>
            </a:r>
            <a:endParaRPr lang="en-US" sz="16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0296144" y="5160643"/>
            <a:ext cx="7873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หูฟังไร้สาย</a:t>
            </a:r>
            <a:endParaRPr lang="en-US" sz="16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859365" y="4415361"/>
            <a:ext cx="703190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โดยปกติทั้งหูฟังและลำโพงจะต่อสัญญาณเสียงแบบอนาบล็อก (</a:t>
            </a:r>
            <a:r>
              <a:rPr lang="en-US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Analog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 คือ สัญญาณเสียงทั่วไปเหมือนในวิทยุจากช่องเสียบหูฟัง/ไมโครโฟนที่การ์ดเสียง (</a:t>
            </a:r>
            <a:r>
              <a:rPr lang="en-US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Sound Card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ในเครื่องคอมพิวเตอร์ แต่มีลำโพงและหูฟังบางแบบอาจใช้การต่อสัญญาณเสียงใน</a:t>
            </a:r>
            <a:r>
              <a:rPr lang="th-TH" sz="18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แบบดิจิทัล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จากพอร์ต</a:t>
            </a:r>
            <a:r>
              <a:rPr lang="th-TH" sz="18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แบบดิจิทัล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เช่น </a:t>
            </a:r>
            <a:r>
              <a:rPr lang="en-US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USB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ของเครื่องคอมพิวเตอร์หรือ</a:t>
            </a:r>
            <a:r>
              <a:rPr lang="th-TH" sz="1800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สมาร์ทโฟ</a:t>
            </a:r>
            <a:r>
              <a:rPr lang="th-TH" sz="1800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นออกมาแทน แล้วแปลงกลับเป็นเสียงแบบที่เราได้ยิน โดยใช้วงจรภายในตนเอง ซึ่งละลดเสียงรบกวนจากอุปกรณ์อื่นในคอมพิวเตอร์แต่ก็มีราคาแพงกว่า</a:t>
            </a:r>
            <a:endParaRPr lang="th-TH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429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th-TH" dirty="0" smtClean="0"/>
              <a:t>ประเภทของ</a:t>
            </a:r>
            <a:r>
              <a:rPr lang="th-TH" dirty="0"/>
              <a:t>คอมพิวเตอร์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thaiDist"/>
            <a:r>
              <a:rPr lang="th-TH" dirty="0" smtClean="0"/>
              <a:t>คอมพิวเตอร์มีลักษณะ ขนาด และราคาที่แตกต่างกันไปตามลักษณะงานที่ใช้ หากงานประมวลผลนั้นไม่ได้ซับซ้อนหรือเป็นงานเฉพาะทางมากนัก เราอาจซื้อเครื่องคอมพิวเตอร์ที่มีราคาไม่แพงมากนักมาใช้งาน ต่างบางหน่วยงานที่ต้องการความรวดเร็ว หรือให้บริการในวงกว้าง จำเป็นต้องใช้เครื่องขนาดใหญ่ที่มีราคาสูงเพื่อให้เหมาะสมกับลักษณะงาน โดยทั่วไปสามารถแบ่งได้ตามสมรรถนะในการทำงานได้ดังนี้</a:t>
            </a:r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7</a:t>
            </a:fld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29" y="3375388"/>
            <a:ext cx="2629693" cy="2629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40" y="3719148"/>
            <a:ext cx="2589561" cy="1942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018" y="3719148"/>
            <a:ext cx="2285931" cy="22859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5" y="3719150"/>
            <a:ext cx="2777067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163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0070C0"/>
                </a:solidFill>
              </a:rPr>
              <a:t>ซอฟต์แวร์ (</a:t>
            </a:r>
            <a:r>
              <a:rPr lang="en-US" b="1" dirty="0" smtClean="0">
                <a:solidFill>
                  <a:srgbClr val="0070C0"/>
                </a:solidFill>
              </a:rPr>
              <a:t>Software</a:t>
            </a:r>
            <a:r>
              <a:rPr lang="th-TH" b="1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70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8970942" y="10254965"/>
            <a:ext cx="46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หูฟังแบบไร้สาย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38199" y="2393264"/>
            <a:ext cx="72940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ความหมาย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11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ประเภทของซอฟต์แวร์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225466" y="2854929"/>
            <a:ext cx="1029309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“โปรแกรม</a:t>
            </a:r>
            <a:r>
              <a:rPr lang="th-TH" b="1" i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หรือชุดคำสั่งที่เขียนขึ้นด้วยภาษาคอมพิวเตอร์ ภาษาใดภาษาหนึ่ง ที่เครื่องคอมพิวเตอร์สามารถแปลและรับรู้ได้  โดยทำหน้าที่สั่งการ ควบคุมการประมวลผลอุปกรณ์</a:t>
            </a:r>
            <a:r>
              <a:rPr lang="th-TH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คอมพิวเตอร์”</a:t>
            </a:r>
            <a:endParaRPr lang="th-TH" b="1" i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1152652" y="4517616"/>
            <a:ext cx="1036591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 algn="thaiDist">
              <a:buFont typeface="Wingdings" panose="05000000000000000000" pitchFamily="2" charset="2"/>
              <a:buChar char="§"/>
            </a:pPr>
            <a:r>
              <a:rPr lang="th-TH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ซอฟต์แวร์ระบบ (</a:t>
            </a:r>
            <a:r>
              <a:rPr lang="en-US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Software</a:t>
            </a:r>
            <a:r>
              <a:rPr lang="th-TH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marL="457200" indent="-457200" algn="thaiDist">
              <a:buFont typeface="Wingdings" panose="05000000000000000000" pitchFamily="2" charset="2"/>
              <a:buChar char="§"/>
            </a:pPr>
            <a:r>
              <a:rPr lang="th-TH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ซอฟต์แวร์ประยุกต์ (</a:t>
            </a:r>
            <a:r>
              <a:rPr lang="en-US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Application</a:t>
            </a:r>
            <a:r>
              <a:rPr lang="th-TH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Software</a:t>
            </a:r>
            <a:r>
              <a:rPr lang="th-TH" b="1" i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 </a:t>
            </a:r>
            <a:endParaRPr lang="th-TH" b="1" i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469966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71271" y="1847850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0070C0"/>
                </a:solidFill>
              </a:rPr>
              <a:t>ซอฟต์แวร์ (</a:t>
            </a:r>
            <a:r>
              <a:rPr lang="en-US" b="1" dirty="0" smtClean="0">
                <a:solidFill>
                  <a:srgbClr val="0070C0"/>
                </a:solidFill>
              </a:rPr>
              <a:t>Software</a:t>
            </a:r>
            <a:r>
              <a:rPr lang="th-TH" b="1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71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8970942" y="10254965"/>
            <a:ext cx="46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หูฟังแบบไร้สาย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71271" y="2314905"/>
            <a:ext cx="72940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ซอฟต์แวร์ระบบ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System Software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05612" y="2770415"/>
            <a:ext cx="5558028" cy="1938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หมายถึง โปรแกรม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ที่ทำหน้าที่ประสานการทำงาน ติดต่อการทำงาน ระหว่างฮาร์ดแวร์กับซอฟต์แวร์ประยุกต์เพื่อให้ผู้ใช้สามารถใช้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อย่างมีประสิทธิภาพ และทำหน้าที่ในการจัดการ ระบบ ดูแลรักษาเครื่อง การแปลภาษาระดับต่ำหรือระดับสูงให้เป็นภาษาเครื่องเพื่อให้เครื่องอ่านได้ เข้าใจ</a:t>
            </a:r>
          </a:p>
        </p:txBody>
      </p:sp>
      <p:pic>
        <p:nvPicPr>
          <p:cNvPr id="66562" name="Picture 2" descr="http://www.rpg8.ac.th/e-com/images/pic/su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95" y="2394409"/>
            <a:ext cx="5283743" cy="29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680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71271" y="1847850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0070C0"/>
                </a:solidFill>
              </a:rPr>
              <a:t>ซอฟต์แวร์ (</a:t>
            </a:r>
            <a:r>
              <a:rPr lang="en-US" b="1" dirty="0" smtClean="0">
                <a:solidFill>
                  <a:srgbClr val="0070C0"/>
                </a:solidFill>
              </a:rPr>
              <a:t>Software</a:t>
            </a:r>
            <a:r>
              <a:rPr lang="th-TH" b="1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72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8970942" y="10254965"/>
            <a:ext cx="46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หูฟังแบบไร้สาย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71271" y="2314905"/>
            <a:ext cx="72940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ซอฟต์แวร์ระบบ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System Software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71270" y="2782868"/>
            <a:ext cx="5516881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8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ซอฟต์แวร์ระบบ แบ่งได้ 4 ชนิด </a:t>
            </a:r>
            <a:r>
              <a:rPr lang="th-TH" sz="1800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ดังนี้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ระบบปฏิบัติการ 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Operating</a:t>
            </a:r>
            <a:r>
              <a:rPr lang="en-US" sz="18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</a:t>
            </a:r>
            <a:r>
              <a:rPr lang="en-US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หมายถึง ชุดโปรแกรมที่อยู่ระหว่างฮาร์ดแวร์และซอฟต์แวร์ประยุกต์มีหน้าที่ควบคุมการ ปฏิบัติงานของฮาร์ดแวร์ และสนับสนุนคำสั่งสำหรับควบคุมการทำงานของฮาร์ดแวร์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ให้กับซอฟต์แวร์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 เช่น 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Windows XP , DOS , Linux , Mac OS </a:t>
            </a:r>
            <a:endParaRPr lang="th-TH" sz="1800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ยูทิลิตี้ 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Utility</a:t>
            </a:r>
            <a:r>
              <a:rPr lang="en-US" sz="18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Program)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โปรแกรมที่ทำหน้าที่เพิ่มประสิทธิภาพของเครื่องคอมพิวเตอร์ ทำให้เครื่องทำงานง่ายขึ้นเร็วขึ้น และการป้องกันการรบกวนโดยโปรแกรมที่ไม่พึงประสงค์ เช่น โปรแกรมป้องกัน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ไวรัส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, โปรแกรม 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Defrag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จัดเรียงข้อมูลบนฮาร์ดดิสก์ใหม่ ทำให้การอ่านข้อมูลเร็วขึ้น , โปรแกรมยกเลิกการติดตั้งโปรแกรม 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Uninstall Program , 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โปรแกรมบีบอัดไฟล์ (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WinZip-WinRAR)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เพื่อทำให้ไฟล์มีขนาดเล็กลง ,โปรแกรมการสำรองข้อมูล(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Backup 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Data)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endParaRPr lang="th-TH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5895508" y="2776570"/>
            <a:ext cx="6110563" cy="3447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ซอฟต์แวร์ระบบ แบ่งได้ 4 ชนิด </a:t>
            </a:r>
            <a:r>
              <a:rPr lang="th-TH" sz="2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ดังนี้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ดี</a:t>
            </a:r>
            <a:r>
              <a:rPr lang="th-TH" sz="1800" b="1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ไวซ์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</a:t>
            </a:r>
            <a:r>
              <a:rPr lang="th-TH" sz="1800" b="1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Device Driver 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Driver)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เป็นโปรแกรมที่ทำหน้าที่ติดต่อกับคอมพิวเตอร์ในส่วนการรับเข้าและการส่งออก ของแต่ละอุปกรณ์ โดยปกติโปรแกรม 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windows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มี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อยู่ในเครื่องคอมพิวเตอร์จะมีได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ติดตั้งมาให้แล้วโดยไม่ต้อง ทำการติดตั้งได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เอง เช่น 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สำหรับเมาส์ ,ได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คีย์บอร์ด, 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สำหรับการใช้ 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USB 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Port,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เครื่องพิมพ์ แต่ถ้าอุปกรณ์ใดไม่สามารถใช้งานร่วมกับเครื่องคอมพิวเตอร์ได้ก็ต้องหาได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มาติดตั้งเพื่อให้สามารถใช้งานได้ ซึ่งต้องเป็นได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ที่พัฒนามาของแต่ละบริษัทผู้ผลิตอุปกรณ์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ตัวแปลภาษา (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Language</a:t>
            </a:r>
            <a:r>
              <a:rPr lang="en-US" sz="18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Translator</a:t>
            </a:r>
            <a:r>
              <a:rPr lang="en-US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คือโปรแกรมที่ทำหน้าที่แปลภาษาระดับต่ำหรือระดับสูงเพื่อให้เครื่อง คอมพิวเตอร์เข้าใจว่าต้องการให้ทำอะไร เช่น เมื่อโปรแกรมเมอร์ได้เขียนโปรแกรมเสร็จโดยเขียนในลักษณะภาษาระดับต่ำ (</a:t>
            </a:r>
            <a:r>
              <a:rPr lang="en-US" sz="1800" dirty="0" err="1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Assenbly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ภาษาระดับสูง (โปรแกรมภาษา 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C)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เสร็จ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ก็ต้องมีตัวแปลภาษาเพื่อให้เครื่องคอมพิวเตอร์อ่านเข้าใจ เพราะเครื่องคอมพิวเตอร์จะเข้าใจเฉพาะตัวเลข 0 กับ ตัวเลข 1 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เท่านั้น</a:t>
            </a:r>
            <a:endParaRPr lang="th-TH" sz="1800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4823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71271" y="1847850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0070C0"/>
                </a:solidFill>
              </a:rPr>
              <a:t>ซอฟต์แวร์ (</a:t>
            </a:r>
            <a:r>
              <a:rPr lang="en-US" b="1" dirty="0" smtClean="0">
                <a:solidFill>
                  <a:srgbClr val="0070C0"/>
                </a:solidFill>
              </a:rPr>
              <a:t>Software</a:t>
            </a:r>
            <a:r>
              <a:rPr lang="th-TH" b="1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73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8970942" y="10254965"/>
            <a:ext cx="46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หูฟังแบบไร้สาย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71271" y="2314905"/>
            <a:ext cx="72940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ซอฟต์แวร์ระบบ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System Software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71270" y="2782868"/>
            <a:ext cx="5516881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8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ซอฟต์แวร์ระบบ แบ่งได้ 4 ชนิด </a:t>
            </a:r>
            <a:r>
              <a:rPr lang="th-TH" sz="1800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ดังนี้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ระบบปฏิบัติการ 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Operating</a:t>
            </a:r>
            <a:r>
              <a:rPr lang="en-US" sz="18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</a:t>
            </a:r>
            <a:r>
              <a:rPr lang="en-US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หมายถึง ชุดโปรแกรมที่อยู่ระหว่างฮาร์ดแวร์และซอฟต์แวร์ประยุกต์มีหน้าที่ควบคุมการ ปฏิบัติงานของฮาร์ดแวร์ และสนับสนุนคำสั่งสำหรับควบคุมการทำงานของฮาร์ดแวร์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ให้กับซอฟต์แวร์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 เช่น 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Windows XP , DOS , Linux , Mac OS </a:t>
            </a:r>
            <a:endParaRPr lang="th-TH" sz="1800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ยูทิลิตี้ 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Utility</a:t>
            </a:r>
            <a:r>
              <a:rPr lang="en-US" sz="18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Program)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โปรแกรมที่ทำหน้าที่เพิ่มประสิทธิภาพของเครื่องคอมพิวเตอร์ ทำให้เครื่องทำงานง่ายขึ้นเร็วขึ้น และการป้องกันการรบกวนโดยโปรแกรมที่ไม่พึงประสงค์ เช่น โปรแกรมป้องกัน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ไวรัส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, โปรแกรม 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Defrag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จัดเรียงข้อมูลบนฮาร์ดดิสก์ใหม่ ทำให้การอ่านข้อมูลเร็วขึ้น , โปรแกรมยกเลิกการติดตั้งโปรแกรม 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Uninstall Program , 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โปรแกรมบีบอัดไฟล์ (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WinZip-WinRAR)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เพื่อทำให้ไฟล์มีขนาดเล็กลง ,โปรแกรมการสำรองข้อมูล(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Backup 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Data)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endParaRPr lang="th-TH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5895508" y="2776570"/>
            <a:ext cx="6110563" cy="3447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ซอฟต์แวร์ระบบ แบ่งได้ 4 ชนิด </a:t>
            </a:r>
            <a:r>
              <a:rPr lang="th-TH" sz="2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ดังนี้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ดี</a:t>
            </a:r>
            <a:r>
              <a:rPr lang="th-TH" sz="1800" b="1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ไวซ์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</a:t>
            </a:r>
            <a:r>
              <a:rPr lang="th-TH" sz="1800" b="1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Device Driver 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Driver)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เป็นโปรแกรมที่ทำหน้าที่ติดต่อกับคอมพิวเตอร์ในส่วนการรับเข้าและการส่งออก ของแต่ละอุปกรณ์ โดยปกติโปรแกรม 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windows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มี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อยู่ในเครื่องคอมพิวเตอร์จะมีได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ติดตั้งมาให้แล้วโดยไม่ต้อง ทำการติดตั้งได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เอง เช่น 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สำหรับเมาส์ ,ได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คีย์บอร์ด, 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สำหรับการใช้ 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USB 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Port,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เครื่องพิมพ์ แต่ถ้าอุปกรณ์ใดไม่สามารถใช้งานร่วมกับเครื่องคอมพิวเตอร์ได้ก็ต้องหาได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มาติดตั้งเพื่อให้สามารถใช้งานได้ ซึ่งต้องเป็นได</a:t>
            </a:r>
            <a:r>
              <a:rPr lang="th-TH" sz="18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ที่พัฒนามาของแต่ละบริษัทผู้ผลิตอุปกรณ์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ตัวแปลภาษา (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Language</a:t>
            </a:r>
            <a:r>
              <a:rPr lang="en-US" sz="18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Translator</a:t>
            </a:r>
            <a:r>
              <a:rPr lang="en-US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คือโปรแกรมที่ทำหน้าที่แปลภาษาระดับต่ำหรือระดับสูงเพื่อให้เครื่อง คอมพิวเตอร์เข้าใจว่าต้องการให้ทำอะไร เช่น เมื่อโปรแกรมเมอร์ได้เขียนโปรแกรมเสร็จโดยเขียนในลักษณะภาษาระดับต่ำ (</a:t>
            </a:r>
            <a:r>
              <a:rPr lang="en-US" sz="1800" dirty="0" err="1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Assenbly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ภาษาระดับสูง (โปรแกรมภาษา </a:t>
            </a:r>
            <a:r>
              <a:rPr lang="en-US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C)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เสร็จ</a:t>
            </a:r>
            <a:r>
              <a:rPr lang="th-TH" sz="18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ก็ต้องมีตัวแปลภาษาเพื่อให้เครื่องคอมพิวเตอร์อ่านเข้าใจ เพราะเครื่องคอมพิวเตอร์จะเข้าใจเฉพาะตัวเลข 0 กับ ตัวเลข 1 </a:t>
            </a:r>
            <a:r>
              <a:rPr lang="th-TH" sz="18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เท่านั้น</a:t>
            </a:r>
            <a:endParaRPr lang="th-TH" sz="1800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049835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71271" y="1847850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0070C0"/>
                </a:solidFill>
              </a:rPr>
              <a:t>ซอฟต์แวร์ (</a:t>
            </a:r>
            <a:r>
              <a:rPr lang="en-US" b="1" dirty="0" smtClean="0">
                <a:solidFill>
                  <a:srgbClr val="0070C0"/>
                </a:solidFill>
              </a:rPr>
              <a:t>Software</a:t>
            </a:r>
            <a:r>
              <a:rPr lang="th-TH" b="1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74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8970942" y="10254965"/>
            <a:ext cx="46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หูฟังแบบไร้สาย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71271" y="2314905"/>
            <a:ext cx="72940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ซอฟต์แวร์ระบบ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System Software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รูปภาพ 9" descr="การคลิปหน้าจอ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5" y="2787368"/>
            <a:ext cx="9524997" cy="3111589"/>
          </a:xfrm>
          <a:prstGeom prst="rect">
            <a:avLst/>
          </a:prstGeom>
        </p:spPr>
      </p:pic>
      <p:sp>
        <p:nvSpPr>
          <p:cNvPr id="14" name="สี่เหลี่ยมผืนผ้า 13"/>
          <p:cNvSpPr/>
          <p:nvPr/>
        </p:nvSpPr>
        <p:spPr>
          <a:xfrm>
            <a:off x="8153400" y="2488245"/>
            <a:ext cx="1905000" cy="112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1684" name="Picture 4" descr="Define Operating System And Explain its Function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0" r="32027"/>
          <a:stretch/>
        </p:blipFill>
        <p:spPr bwMode="auto">
          <a:xfrm>
            <a:off x="9276525" y="4374080"/>
            <a:ext cx="2726346" cy="128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efine Operating System And Explain its Function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9" t="50211" r="1952" b="1709"/>
          <a:stretch/>
        </p:blipFill>
        <p:spPr bwMode="auto">
          <a:xfrm>
            <a:off x="9726202" y="2707463"/>
            <a:ext cx="1216869" cy="128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282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71271" y="1847850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0070C0"/>
                </a:solidFill>
              </a:rPr>
              <a:t>ซอฟต์แวร์ (</a:t>
            </a:r>
            <a:r>
              <a:rPr lang="en-US" b="1" dirty="0" smtClean="0">
                <a:solidFill>
                  <a:srgbClr val="0070C0"/>
                </a:solidFill>
              </a:rPr>
              <a:t>Software</a:t>
            </a:r>
            <a:r>
              <a:rPr lang="th-TH" b="1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75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8970942" y="10254965"/>
            <a:ext cx="46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หูฟังแบบไร้สาย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71271" y="2314905"/>
            <a:ext cx="72940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ซอฟต์แวร์ประยุกต์ (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Application Software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05612" y="2770415"/>
            <a:ext cx="5558028" cy="26776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ซอฟต์แวร์ที่เขียนขึ้น เพื่อประยุกต์กับงานที่ผู้ใช้ต้องการ เช่น ซอฟต์แวร์ประมวลคำ ซอฟต์แวร์จัดเก็บภาษี ซอฟต์แวร์สินค้าคงคลัง ซอฟต์แวร์ตารางทำงาน ซอฟต์แวร์กราฟิก ซอฟต์แวร์จัดการฐานข้อมูล เป็น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 การ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ทำงานใดๆ โดยใช้ซอฟต์แวร์ประยุกต์ จำเป็นต้องทำงานภายใต้สภาพแวดล้อมของซอฟต์แวร์ระบบด้วย ตัวอย่างเช่น ซอฟต์แวร์ประมวลคำต้องทำงานภายใต้ซอฟต์แวร์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ระบบปฏิบัติการเอ็ม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เอ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สดอส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หรือวินโดวส์ เป็นต้น</a:t>
            </a:r>
          </a:p>
        </p:txBody>
      </p:sp>
      <p:pic>
        <p:nvPicPr>
          <p:cNvPr id="66562" name="Picture 2" descr="http://www.rpg8.ac.th/e-com/images/pic/su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95" y="2394409"/>
            <a:ext cx="5283743" cy="29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5871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15055" y="4271010"/>
            <a:ext cx="10964334" cy="4351338"/>
          </a:xfrm>
        </p:spPr>
        <p:txBody>
          <a:bodyPr>
            <a:normAutofit/>
          </a:bodyPr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0070C0"/>
                </a:solidFill>
              </a:rPr>
              <a:t>ซอฟต์แวร์ (</a:t>
            </a:r>
            <a:r>
              <a:rPr lang="en-US" b="1" dirty="0" smtClean="0">
                <a:solidFill>
                  <a:srgbClr val="0070C0"/>
                </a:solidFill>
              </a:rPr>
              <a:t>Software</a:t>
            </a:r>
            <a:r>
              <a:rPr lang="th-TH" b="1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76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8970942" y="10254965"/>
            <a:ext cx="46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หูฟังแบบไร้สาย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71271" y="2314905"/>
            <a:ext cx="72940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ซอฟต์แวร์ประยุกต์ (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Application Software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91894" y="2933732"/>
            <a:ext cx="717194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1800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ซอฟต์แวร์ประยุกต์ </a:t>
            </a:r>
            <a:r>
              <a:rPr lang="th-TH" sz="18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แบ่งได้ </a:t>
            </a:r>
            <a:r>
              <a:rPr lang="th-TH" sz="1800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18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ชนิด </a:t>
            </a:r>
            <a:r>
              <a:rPr lang="th-TH" sz="1800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ดังนี้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ซอฟต์แวร์สำหรับงานเฉพาะด้าน 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 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Software</a:t>
            </a:r>
            <a:r>
              <a:rPr lang="th-TH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ใช้สำหรับงานเฉพาะด้าน เช่น 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Software</a:t>
            </a:r>
            <a:r>
              <a:rPr lang="th-TH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งานธนาคารการฝากถอนเงิน </a:t>
            </a:r>
            <a:r>
              <a:rPr lang="en-US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Software</a:t>
            </a:r>
            <a:r>
              <a:rPr lang="th-TH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งานทะเบียนนักเรียน ซอฟต์แวร์คิดภาษีซอฟต์แวร์การให้บริการร้าน </a:t>
            </a:r>
            <a:r>
              <a:rPr lang="en-US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Seven 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ฯลฯ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ซอฟต์แวร์สำหรับงานทั่วไป 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เป็นซอฟต์แวร์ที่ใช้สำหรับงานทั่วไป โดยในซอฟต์แวร์ 1 ตัวมีความสามารถในการทำงานได้หลายอย่าง เช่น ซอฟต์แวร์งานด้านเอกสาร (</a:t>
            </a:r>
            <a:r>
              <a:rPr lang="en-US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Microsoft Word ) </a:t>
            </a:r>
            <a:r>
              <a:rPr lang="th-TH" sz="1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มีความสามารถในการสร้างงานเอกสารต่าง ๆ จัดทำเอกสารรายงาน จัดทำแผ่นพับ จัดทำหนังสือเวียน จัดทำสื่อ</a:t>
            </a:r>
            <a:r>
              <a:rPr lang="th-TH" sz="18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สิ่งพิมพ์</a:t>
            </a:r>
            <a:endParaRPr lang="th-TH" sz="1800" b="1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3730" name="Picture 2" descr="What Is Application Software ? | Application Software Types Explain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13853" r="8513" b="6260"/>
          <a:stretch/>
        </p:blipFill>
        <p:spPr bwMode="auto">
          <a:xfrm>
            <a:off x="7926885" y="2693019"/>
            <a:ext cx="4123164" cy="25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8"/>
          <p:cNvSpPr txBox="1">
            <a:spLocks/>
          </p:cNvSpPr>
          <p:nvPr/>
        </p:nvSpPr>
        <p:spPr>
          <a:xfrm>
            <a:off x="271271" y="1847850"/>
            <a:ext cx="10964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thaiDist">
              <a:buFont typeface="Arial" panose="020B0604020202020204" pitchFamily="34" charset="0"/>
              <a:buNone/>
            </a:pPr>
            <a:r>
              <a:rPr lang="th-TH" b="1" smtClean="0">
                <a:solidFill>
                  <a:srgbClr val="0070C0"/>
                </a:solidFill>
              </a:rPr>
              <a:t>ซอฟต์แวร์ (</a:t>
            </a:r>
            <a:r>
              <a:rPr lang="en-US" b="1" smtClean="0">
                <a:solidFill>
                  <a:srgbClr val="0070C0"/>
                </a:solidFill>
              </a:rPr>
              <a:t>Software</a:t>
            </a:r>
            <a:r>
              <a:rPr lang="th-TH" b="1" smtClean="0">
                <a:solidFill>
                  <a:srgbClr val="0070C0"/>
                </a:solidFill>
              </a:rPr>
              <a:t>)</a:t>
            </a:r>
            <a:endParaRPr lang="th-TH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67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77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8970942" y="10254965"/>
            <a:ext cx="46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หูฟังแบบไร้สาย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Content Placeholder 8"/>
          <p:cNvSpPr txBox="1">
            <a:spLocks/>
          </p:cNvSpPr>
          <p:nvPr/>
        </p:nvSpPr>
        <p:spPr>
          <a:xfrm>
            <a:off x="271271" y="1847850"/>
            <a:ext cx="10964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thaiDist">
              <a:buFont typeface="Arial" panose="020B0604020202020204" pitchFamily="34" charset="0"/>
              <a:buNone/>
            </a:pPr>
            <a:r>
              <a:rPr lang="th-TH" b="1" dirty="0" smtClean="0">
                <a:solidFill>
                  <a:srgbClr val="0070C0"/>
                </a:solidFill>
              </a:rPr>
              <a:t>บุคลากร (</a:t>
            </a:r>
            <a:r>
              <a:rPr lang="en-US" b="1" dirty="0" smtClean="0">
                <a:solidFill>
                  <a:srgbClr val="0070C0"/>
                </a:solidFill>
              </a:rPr>
              <a:t>People</a:t>
            </a:r>
            <a:r>
              <a:rPr lang="th-TH" b="1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71271" y="2348933"/>
            <a:ext cx="826008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เครื่องคอมพิวเตอร์ โดยมากต้องใช้บุคลากรสั่งให้เครื่องทำงาน เรียก บุคลากรเหล่านี้ว่า </a:t>
            </a:r>
            <a:r>
              <a:rPr lang="th-TH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ผู้ใช้ หรือ ยู</a:t>
            </a:r>
            <a:r>
              <a:rPr lang="th-TH" sz="2000" b="1" dirty="0" err="1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เซอร์</a:t>
            </a:r>
            <a:r>
              <a:rPr lang="th-TH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User)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แต่ก็มีบางชนิดที่สามารถทำงานได้เองโดยไม่ต้องใช้ผู้ควบคุม อย่างไรก็ตาม คอมพิวเตอร์ก็ยังคงต้องถูกออกแบบหรือดูแลรักษาโดยมนุษย์เสมอ</a:t>
            </a: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ผู้ใช้คอมพิวเตอร์ (</a:t>
            </a: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Computer</a:t>
            </a:r>
            <a:r>
              <a:rPr lang="en-US" sz="20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User)</a:t>
            </a:r>
            <a:r>
              <a:rPr lang="th-TH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แบ่งได้เป็นหลายระดับ เพราะผู้ใช้คอมพิวเตอร์บางส่วนก็ทำงานพื้นฐานของคอมพิวเตอร์เท่านั้น แต่บางส่วนก็พยายามศึกษาโปรแกรมประยุกต์ในขั้นที่สูงขึ้น ทำให้มีความชำนาญในการใช้โปรแกรมประยุกต์ต่าง ๆ นิยมเรียกกลุ่มนี้ว่า </a:t>
            </a:r>
            <a:r>
              <a:rPr lang="th-TH" sz="2000" b="1" u="sng" dirty="0" smtClean="0">
                <a:solidFill>
                  <a:srgbClr val="B94FD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เพาเวอร์</a:t>
            </a:r>
            <a:r>
              <a:rPr lang="th-TH" sz="2000" b="1" u="sng" dirty="0" err="1" smtClean="0">
                <a:solidFill>
                  <a:srgbClr val="B94FD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ยูสเซอร์</a:t>
            </a:r>
            <a:r>
              <a:rPr lang="th-TH" sz="2000" b="1" u="sng" dirty="0" smtClean="0">
                <a:solidFill>
                  <a:srgbClr val="B94FD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000" b="1" u="sng" dirty="0" smtClean="0">
                <a:solidFill>
                  <a:srgbClr val="B94FD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Power User)</a:t>
            </a: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ผู้เชี่ยวชาญทางด้านคอมพิวเตอร์ (</a:t>
            </a:r>
            <a:r>
              <a:rPr lang="en-US" sz="2000" b="1" dirty="0" smtClean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Computer Professional) 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หมายถึง ผู้ที่ได้ศึกษาวิชาการทางด้านคอมพิวเตอร์ ทั้งในระดับกลางและระดับสูง ผู้เชี่ยวชาญทางด้านนี้จะนำความรู้ที่ได้ศึกษามาประยุกต์และพัฒนาใช้งาน และประสิทธิภาพของระบบคอมพิวเตอร์ให้ทำงานในขั้นสูงขึ้นไปได้อีก นักเขียนโปรแกรม (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Programmer)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ก็ถือว่าเป็นผู้เชี่ยวชาญทางคอมพิวเตอร์เช่นกัน เพราะสามารถสร้างโปรแกรมใหม่ ๆ ได้ และเป็นเส้นทางหนึ่งที่จะนำไปสู่การเป็นผู้เชี่ยวชาญทางคอมพิวเตอร์ต่อไป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5778" name="Picture 2" descr="บริษัทฟิทไอทีแอนด์โซลูชั่นจำกัด แนะนำธุรกิจ bni bniคือ bniคืออะไร บีเอ็นไอ  - บีเอ็นไ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365" y="2998914"/>
            <a:ext cx="3401860" cy="19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67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78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8970942" y="10254965"/>
            <a:ext cx="46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หูฟังแบบไร้สาย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Content Placeholder 8"/>
          <p:cNvSpPr txBox="1">
            <a:spLocks/>
          </p:cNvSpPr>
          <p:nvPr/>
        </p:nvSpPr>
        <p:spPr>
          <a:xfrm>
            <a:off x="271271" y="1847850"/>
            <a:ext cx="10964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thaiDist">
              <a:buFont typeface="Arial" panose="020B0604020202020204" pitchFamily="34" charset="0"/>
              <a:buNone/>
            </a:pPr>
            <a:r>
              <a:rPr lang="th-TH" b="1" dirty="0" smtClean="0">
                <a:solidFill>
                  <a:srgbClr val="0070C0"/>
                </a:solidFill>
              </a:rPr>
              <a:t>บุคลากร (</a:t>
            </a:r>
            <a:r>
              <a:rPr lang="en-US" b="1" dirty="0" smtClean="0">
                <a:solidFill>
                  <a:srgbClr val="0070C0"/>
                </a:solidFill>
              </a:rPr>
              <a:t>People</a:t>
            </a:r>
            <a:r>
              <a:rPr lang="th-TH" b="1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98703" y="2294069"/>
            <a:ext cx="826008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บุคลากรก็เป็นส่วนหนึ่งของระบบคอมพิวเตอร์ เพราะมีความเกี่ยวข้องกับระบบคอมพิวเตอร์ ตั้งแต่การพัฒนาเครื่องคอมพิวเตอร์ ตลอดจนถึงการนำคอมพิวเตอร์มาใช้งานต่าง ๆ ซึ่งสามารถสรุปลักษณะงานได้ดังนี้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ดำเนินงานและเครื่องอุปกรณ์ต่าง ๆ เช่น การบันทึกข้อมูลลงสื่อ หรือส่งข้อมูลเข้าประมวล หรือควบคุมการทำงานของระบบคอมพิวเตอร์ เช่น เจ้าหน้าที่บันทึกข้อมูล (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Entry Operator)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พัฒนาและบำรุงรักษาโปรแกรม เช่น เจ้าหน้าที่พัฒนาโปรแกรมประยุกต์ (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Application</a:t>
            </a:r>
            <a:r>
              <a:rPr lang="en-US" sz="20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Programmer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เจ้าหน้าที่พัฒนาโปรแกรม (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System Programmer)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เป็นต้น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วิเคราะห์และออกแบบระบบงานที่ใช้คอมพิวเตอร์ประมวลผล เช่น เจ้าหน้าที่วิเคราะห์และออกแบบระบบงาน (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System Analyst and Administrator)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วิศวกรระบบ (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System Engineer)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เจ้าหน้าที่จัดการฐานข้อมูล (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Database </a:t>
            </a:r>
            <a:r>
              <a:rPr lang="en-US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Adminstrator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เป็นต้น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การพัฒนาและ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บำรุงรักษาระบบทางฮาร์ดแวร์ เช่น เจ้าหน้าที่ควบคุมการทำงานระบบคอมพิวเตอร์ (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Computer Operator)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เป็นต้น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บริหารในหน่วยประมวลผลข้อมูล เช่น ผู้บริหารศูนย์ประมวลผลข้อมูลด้วยคอมพิวเตอร์ (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EDP</a:t>
            </a:r>
            <a:r>
              <a:rPr lang="en-US" sz="20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Manager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เป็นต้น </a:t>
            </a:r>
          </a:p>
        </p:txBody>
      </p:sp>
      <p:pic>
        <p:nvPicPr>
          <p:cNvPr id="76804" name="Picture 4" descr="Woman Wearing Glasses Augmented Reality. Flat Icon Illustration 55456801 -  Megapix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4"/>
          <a:stretch/>
        </p:blipFill>
        <p:spPr bwMode="auto">
          <a:xfrm>
            <a:off x="10286093" y="2514410"/>
            <a:ext cx="1546482" cy="146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6" name="Picture 6" descr="Sea Career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960654"/>
            <a:ext cx="1952901" cy="15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2" name="Picture 2" descr="Programmer Icon Vector Art, Icons, and Graphics for Free Downloa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2" t="15320" r="11777" b="14601"/>
          <a:stretch/>
        </p:blipFill>
        <p:spPr bwMode="auto">
          <a:xfrm>
            <a:off x="8760236" y="1847850"/>
            <a:ext cx="1281430" cy="12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8" name="Picture 8" descr="SDLC for Microsoft Dynamics integration in a nutshell | OutSmartTea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775" y="2514411"/>
            <a:ext cx="534828" cy="47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0" name="Picture 10" descr="Beta testers for the new real estate investing software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065" y="4978104"/>
            <a:ext cx="1663079" cy="125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661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th-TH" dirty="0" smtClean="0"/>
              <a:t>องค์ประกอบของระบบคอมพิวเตอร์</a:t>
            </a:r>
            <a:endParaRPr lang="th-TH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79</a:t>
            </a:fld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8970942" y="10254965"/>
            <a:ext cx="46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หูฟังแบบไร้สาย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Content Placeholder 8"/>
          <p:cNvSpPr txBox="1">
            <a:spLocks/>
          </p:cNvSpPr>
          <p:nvPr/>
        </p:nvSpPr>
        <p:spPr>
          <a:xfrm>
            <a:off x="271271" y="1847850"/>
            <a:ext cx="10964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thaiDist">
              <a:buFont typeface="Arial" panose="020B0604020202020204" pitchFamily="34" charset="0"/>
              <a:buNone/>
            </a:pPr>
            <a:r>
              <a:rPr lang="th-TH" b="1" dirty="0" smtClean="0">
                <a:solidFill>
                  <a:srgbClr val="0070C0"/>
                </a:solidFill>
              </a:rPr>
              <a:t>ข้อมูลและสารสนเทศ (</a:t>
            </a:r>
            <a:r>
              <a:rPr lang="en-US" b="1" dirty="0" smtClean="0">
                <a:solidFill>
                  <a:srgbClr val="0070C0"/>
                </a:solidFill>
              </a:rPr>
              <a:t>Data and Information</a:t>
            </a:r>
            <a:r>
              <a:rPr lang="th-TH" b="1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71271" y="2348933"/>
            <a:ext cx="82600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 (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ata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 เป็นองค์ประกอบที่สำคัญอีกอย่างหนึ่ง การทำงานของคอมพิวเตอร์จะเกี่ยวข้องกับข้อมูลตั้งแต่การนำเข้า </a:t>
            </a:r>
            <a:r>
              <a:rPr lang="th-TH" sz="20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ประมวผล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จนกลายเป็น “ข้อมูลที่สามารถใช้ประโยชน์ได้” หรือที่เรียกว่า “สารสนเทศ (</a:t>
            </a:r>
            <a:r>
              <a:rPr lang="en-US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Information</a:t>
            </a:r>
            <a:r>
              <a:rPr lang="th-TH" sz="2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)” ซึ่งข้อมูลเหล่านี้อาจเป็นไปทั้งรูปแบบของตัวเลข ตัวอักษร ภาพ เสียง และวิดีโอ เป็นต้น 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271271" y="4102100"/>
            <a:ext cx="10964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thaiDist">
              <a:buNone/>
            </a:pPr>
            <a:r>
              <a:rPr lang="th-TH" b="1" dirty="0">
                <a:solidFill>
                  <a:srgbClr val="0070C0"/>
                </a:solidFill>
              </a:rPr>
              <a:t>กระบวนการทำงาน (</a:t>
            </a:r>
            <a:r>
              <a:rPr lang="en-US" b="1" dirty="0">
                <a:solidFill>
                  <a:srgbClr val="0070C0"/>
                </a:solidFill>
              </a:rPr>
              <a:t>Documentation/Procedure) </a:t>
            </a:r>
            <a:endParaRPr lang="th-TH" b="1" dirty="0" smtClean="0">
              <a:solidFill>
                <a:srgbClr val="0070C0"/>
              </a:solidFill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271271" y="4603183"/>
            <a:ext cx="82600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 ขั้นตอนการทำงานเพื่อให้ได้ ผลลัพธ์หรือข้อสนเทศจากคอมพิวเตอร์ ในการทำงานกับคอมพิวเตอร์จำเป็นที่จะต้องให้ผู้ใช้เข้าใจขั้นตอนการทำงาน ต้องมีระเบียบปฏิบัติให้เป็นแบบเดียวกัน มีการจัดทำคู่มือการใช้คอมพิวเตอร์ให้ทุกคนเรียนรู้และใช้อ้างอิงได้นอกจาก นั้นเมื่อการใช้มาตรฐาน ช่วยให้การประสานงาน ระหว่างหน่วยงานย่อยๆ ราบรื่น การจัดซื้อจัดหา ตลอดจนการบำรุงรักษาเครื่องคอมพิวเตอร์ และซอฟต์แวร์ก็จะง่ายขึ้นเพราะทุกหน่วยงานใช้มาตรฐานเดียวกัน</a:t>
            </a:r>
          </a:p>
        </p:txBody>
      </p:sp>
      <p:pic>
        <p:nvPicPr>
          <p:cNvPr id="77826" name="Picture 2" descr="Free Vector | Data analysis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04" y="1847850"/>
            <a:ext cx="2925318" cy="230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7" descr="การคลิปหน้าจอ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725" y="4550139"/>
            <a:ext cx="1483840" cy="1490181"/>
          </a:xfrm>
          <a:prstGeom prst="rect">
            <a:avLst/>
          </a:prstGeom>
        </p:spPr>
      </p:pic>
      <p:pic>
        <p:nvPicPr>
          <p:cNvPr id="77830" name="Picture 6" descr="Choose procedure concept icon Royalty Free Vector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7" t="9109" r="17960" b="33739"/>
          <a:stretch/>
        </p:blipFill>
        <p:spPr bwMode="auto">
          <a:xfrm>
            <a:off x="9089136" y="4633542"/>
            <a:ext cx="1426826" cy="141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82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th-TH" dirty="0" smtClean="0"/>
              <a:t>ประเภทของ</a:t>
            </a:r>
            <a:r>
              <a:rPr lang="th-TH" dirty="0"/>
              <a:t>คอมพิวเตอร์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7594601" cy="4351338"/>
          </a:xfrm>
        </p:spPr>
        <p:txBody>
          <a:bodyPr/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BD202C"/>
                </a:solidFill>
              </a:rPr>
              <a:t>เมนเฟรมคอมพิวเตอร์</a:t>
            </a:r>
          </a:p>
          <a:p>
            <a:pPr algn="thaiDist"/>
            <a:r>
              <a:rPr lang="th-TH" dirty="0" smtClean="0"/>
              <a:t>เป็นคอมพิวเตอร์สมรรถนะสูงสำหรับการประมวลผลข้อมูลปริมาณมากพร้อมๆ กัน มักใช้องค์กรขนาดใหญ่ เช่น ธุรกิจการเงินและธนาคาร บริษัทที่มีสาขาอยู่ในต่างประเทศ ธุรกิจการบิน เป็นต้น</a:t>
            </a:r>
          </a:p>
          <a:p>
            <a:pPr algn="thaiDist"/>
            <a:r>
              <a:rPr lang="th-TH" dirty="0" smtClean="0"/>
              <a:t>ปัจจุบันมีบางส่วนเริมถูกทดแทนด้วยระบบเซิร์ฟเวอร์จำนวนมาก หรือ </a:t>
            </a:r>
            <a:r>
              <a:rPr lang="en-US" dirty="0" smtClean="0"/>
              <a:t>Server Farm </a:t>
            </a:r>
            <a:r>
              <a:rPr lang="th-TH" dirty="0" smtClean="0"/>
              <a:t>และมีการประมวลผลแบบกลุ่มที่เรียกว่า “</a:t>
            </a:r>
            <a:r>
              <a:rPr lang="en-US" dirty="0" smtClean="0"/>
              <a:t>Cloud Computing</a:t>
            </a:r>
            <a:r>
              <a:rPr lang="th-TH" dirty="0" smtClean="0"/>
              <a:t>”ซึ่งจะใช้เครื่องขนาดเล็กกว่าแต่มีจำนวนมาก รองรับการทำงานของผู้ใช้จำนวนมากพร้อมๆ กันได้เช่นเดียวกัน</a:t>
            </a:r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8</a:t>
            </a:fld>
            <a:endParaRPr lang="th-TH"/>
          </a:p>
        </p:txBody>
      </p:sp>
      <p:pic>
        <p:nvPicPr>
          <p:cNvPr id="1026" name="Picture 2" descr="เมนเฟรมคอมพิวเตอร์ (mainframe computer) | giftgor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451100"/>
            <a:ext cx="327392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9719485" y="4708323"/>
            <a:ext cx="13965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เมนเฟรมคอมพิวเตอร์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9012155" y="4938982"/>
            <a:ext cx="2675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6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</a:t>
            </a: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giftgor99.wordpress.com]</a:t>
            </a:r>
            <a:endParaRPr lang="th-TH" sz="1600" b="1" i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209951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FD0EC82-F9DC-4493-AECB-CBE8EFC1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rgbClr val="C00000"/>
                </a:solidFill>
              </a:rPr>
              <a:t>แบบฝึกหัด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A97A067D-0994-4B88-A9CC-D37959915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4" y="1905137"/>
            <a:ext cx="10730948" cy="4351338"/>
          </a:xfrm>
        </p:spPr>
        <p:txBody>
          <a:bodyPr/>
          <a:lstStyle/>
          <a:p>
            <a:pPr marL="514350" indent="-514350" algn="thaiDist">
              <a:buFont typeface="+mj-lt"/>
              <a:buAutoNum type="arabicPeriod"/>
            </a:pPr>
            <a:r>
              <a:rPr lang="th-TH" b="1" dirty="0" smtClean="0"/>
              <a:t>ลักษ</a:t>
            </a:r>
            <a:r>
              <a:rPr lang="th-TH" b="1" dirty="0"/>
              <a:t>ณ</a:t>
            </a:r>
            <a:r>
              <a:rPr lang="th-TH" b="1" dirty="0" smtClean="0"/>
              <a:t>ะเด่นของคอมพิวเตอร์โดยทั่วไปประกอบด้วยอะไรบ้าง จงอธิบาย</a:t>
            </a:r>
          </a:p>
          <a:p>
            <a:pPr marL="514350" indent="-514350" algn="thaiDist">
              <a:buFont typeface="+mj-lt"/>
              <a:buAutoNum type="arabicPeriod"/>
            </a:pPr>
            <a:r>
              <a:rPr lang="en-US" b="1" dirty="0" smtClean="0"/>
              <a:t>OMR </a:t>
            </a:r>
            <a:r>
              <a:rPr lang="th-TH" b="1" dirty="0" smtClean="0"/>
              <a:t>คืออะไร จงอธิบายพร้อมยกตัวอย่างลักษณะงานที่นำไปใช้</a:t>
            </a:r>
          </a:p>
          <a:p>
            <a:pPr marL="514350" indent="-514350" algn="thaiDist">
              <a:buFont typeface="+mj-lt"/>
              <a:buAutoNum type="arabicPeriod"/>
            </a:pPr>
            <a:r>
              <a:rPr lang="th-TH" b="1" dirty="0" smtClean="0"/>
              <a:t>อุปกรณ์ถือว่าเป้ฯหัวใจหลักของซีพีทุกเครื่อง คืออุปกรณ์ใด เพราะเหตุใดจึงเรียกเช่นนั้น</a:t>
            </a:r>
          </a:p>
          <a:p>
            <a:pPr marL="514350" indent="-514350" algn="thaiDist">
              <a:buFont typeface="+mj-lt"/>
              <a:buAutoNum type="arabicPeriod"/>
            </a:pPr>
            <a:r>
              <a:rPr lang="en-US" b="1" dirty="0" smtClean="0"/>
              <a:t>Point of Sale </a:t>
            </a:r>
            <a:r>
              <a:rPr lang="th-TH" b="1" dirty="0" smtClean="0"/>
              <a:t>คืออะไร</a:t>
            </a:r>
          </a:p>
          <a:p>
            <a:pPr marL="514350" indent="-514350" algn="thaiDist">
              <a:buFont typeface="+mj-lt"/>
              <a:buAutoNum type="arabicPeriod"/>
            </a:pPr>
            <a:r>
              <a:rPr lang="th-TH" b="1" dirty="0" smtClean="0"/>
              <a:t>เครื่องพิมพ์แบบอิงค์</a:t>
            </a:r>
            <a:r>
              <a:rPr lang="th-TH" b="1" dirty="0" err="1" smtClean="0"/>
              <a:t>เจ็ต</a:t>
            </a:r>
            <a:r>
              <a:rPr lang="th-TH" b="1" dirty="0" smtClean="0"/>
              <a:t>และแบบเลเซอร์ แตกต่างกันอย่างไรบ้างจงอธิบาย</a:t>
            </a:r>
            <a:endParaRPr lang="th-TH" b="1" dirty="0"/>
          </a:p>
          <a:p>
            <a:pPr marL="0" indent="0" algn="thaiDist">
              <a:buNone/>
            </a:pPr>
            <a:endParaRPr lang="th-TH" b="1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64408D05-6F77-4E7E-8F5B-00827611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CAFAA-7D44-4D8E-AF58-E08D8F0A9874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60F34785-4BB5-46BD-869D-0EA8FC2D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15C6569C-C3A6-4AC0-88FD-E6FF8DCC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80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964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E612C5-26AF-4124-A409-D49B2B0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th-TH" dirty="0" smtClean="0"/>
              <a:t>ประเภทของ</a:t>
            </a:r>
            <a:r>
              <a:rPr lang="th-TH" dirty="0"/>
              <a:t>คอมพิวเตอร์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7594601" cy="4351338"/>
          </a:xfrm>
        </p:spPr>
        <p:txBody>
          <a:bodyPr/>
          <a:lstStyle/>
          <a:p>
            <a:pPr marL="0" indent="0" algn="thaiDist">
              <a:buNone/>
            </a:pPr>
            <a:r>
              <a:rPr lang="th-TH" b="1" dirty="0" smtClean="0">
                <a:solidFill>
                  <a:srgbClr val="BD202C"/>
                </a:solidFill>
              </a:rPr>
              <a:t>มินิคอมพิวเตอร์</a:t>
            </a:r>
          </a:p>
          <a:p>
            <a:pPr algn="thaiDist"/>
            <a:r>
              <a:rPr lang="th-TH" dirty="0" smtClean="0"/>
              <a:t>เป็นคอมพิวเตอร์ขนาดกลางที่มีสมรรถนะรองลงมาจากเครื่องเมนเฟรม ส่วนใหญ่นำไปใช้กับบริษัทหรือหน่วยงานขนาดกลางสำหรับให้บริการแก่เครื่องลูกข่าย (</a:t>
            </a:r>
            <a:r>
              <a:rPr lang="en-US" dirty="0" smtClean="0"/>
              <a:t>Client</a:t>
            </a:r>
            <a:r>
              <a:rPr lang="th-TH" dirty="0" smtClean="0"/>
              <a:t>) ในองค์กรพร้อมกันหลายๆ เครื่อง เช่น การให้บริการแฟ้มข้อมูล (</a:t>
            </a:r>
            <a:r>
              <a:rPr lang="en-US" dirty="0" smtClean="0"/>
              <a:t>File Server</a:t>
            </a:r>
            <a:r>
              <a:rPr lang="th-TH" dirty="0" smtClean="0"/>
              <a:t>) เพื่อใช้ทำงานร่วมกันในองค์กร</a:t>
            </a:r>
          </a:p>
          <a:p>
            <a:pPr algn="thaiDist"/>
            <a:r>
              <a:rPr lang="th-TH" dirty="0" smtClean="0"/>
              <a:t>มินิคอมพิวเตอร์ในปัจจุบันจำแนกได้ไม่ชัดเจน เพราะมีตั้งแต่รุ่นใหญ่ที่มีความเร็วเทียบเท่าเครื่องเมนเฟรม ซึ่งสามารถทำงานให้องค์กรขนาดใหญ่ได้ ลงมาจนถึงเครื่องไฟล์เซิร์ฟเวอร์ขนาดเล็กที่มีความเร็วสูงกว่าเครื่อง </a:t>
            </a:r>
            <a:r>
              <a:rPr lang="en-US" dirty="0" smtClean="0"/>
              <a:t>PC </a:t>
            </a:r>
            <a:r>
              <a:rPr lang="th-TH" dirty="0" smtClean="0"/>
              <a:t>ไม่มากนัก </a:t>
            </a:r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7A4DE02D-C90C-4F59-8184-35BCFD11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BB4D-5FF0-41AB-8799-94E9C066373B}" type="datetime1">
              <a:rPr lang="th-TH" smtClean="0"/>
              <a:t>11/07/64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62B500-B78A-44B0-B313-44470A57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2559DFB-1F73-4048-B9CF-2985776F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9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9888601" y="4708323"/>
            <a:ext cx="105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มินิคอมพิวเตอร์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9012155" y="4938982"/>
            <a:ext cx="2675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16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https://</a:t>
            </a: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giftgor99.wordpress.com]</a:t>
            </a:r>
            <a:endParaRPr lang="th-TH" sz="1600" b="1" i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 descr="การคลิปหน้าจ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321" y="2243667"/>
            <a:ext cx="2054479" cy="22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463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387D729E43782143BD9B185538B58C61" ma:contentTypeVersion="2" ma:contentTypeDescription="สร้างเอกสารใหม่" ma:contentTypeScope="" ma:versionID="d2702b194a208d00f499e8d4f920ce41">
  <xsd:schema xmlns:xsd="http://www.w3.org/2001/XMLSchema" xmlns:xs="http://www.w3.org/2001/XMLSchema" xmlns:p="http://schemas.microsoft.com/office/2006/metadata/properties" xmlns:ns2="d49e3db2-6a39-4c4c-add2-59f084b3484f" targetNamespace="http://schemas.microsoft.com/office/2006/metadata/properties" ma:root="true" ma:fieldsID="b07e2ae1332b82c51a0aa15aaa692e6b" ns2:_="">
    <xsd:import namespace="d49e3db2-6a39-4c4c-add2-59f084b348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9e3db2-6a39-4c4c-add2-59f084b348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2F317F-48AC-4118-87C2-21EDF314C0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D31F87-FBA1-48BE-910F-7CC6F571BA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9e3db2-6a39-4c4c-add2-59f084b348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57CF58-F056-4E31-A723-D8FB4EEEDE61}">
  <ds:schemaRefs>
    <ds:schemaRef ds:uri="http://schemas.microsoft.com/office/2006/metadata/properties"/>
    <ds:schemaRef ds:uri="d49e3db2-6a39-4c4c-add2-59f084b3484f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9185</Words>
  <Application>Microsoft Office PowerPoint</Application>
  <PresentationFormat>แบบจอกว้าง</PresentationFormat>
  <Paragraphs>822</Paragraphs>
  <Slides>80</Slides>
  <Notes>13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80</vt:i4>
      </vt:variant>
    </vt:vector>
  </HeadingPairs>
  <TitlesOfParts>
    <vt:vector size="86" baseType="lpstr">
      <vt:lpstr>Wingdings</vt:lpstr>
      <vt:lpstr>Arial</vt:lpstr>
      <vt:lpstr>TH SarabunPSK</vt:lpstr>
      <vt:lpstr>Cordia New</vt:lpstr>
      <vt:lpstr>Calibri</vt:lpstr>
      <vt:lpstr>ธีมของ Office</vt:lpstr>
      <vt:lpstr>หน่วยการเรียนที่ 1 การทำงานของคอมพิวเตอร์ work with computers</vt:lpstr>
      <vt:lpstr>วัตถุประสงค์การเรียนรู้</vt:lpstr>
      <vt:lpstr>1. ความหมายของคอมพิวเตอร์</vt:lpstr>
      <vt:lpstr>1. ความหมายของคอมพิวเตอร์</vt:lpstr>
      <vt:lpstr>1. ความหมายของคอมพิวเตอร์</vt:lpstr>
      <vt:lpstr>1. ความหมายของคอมพิวเตอร์</vt:lpstr>
      <vt:lpstr>2.ประเภทของคอมพิวเตอร์</vt:lpstr>
      <vt:lpstr>2.ประเภทของคอมพิวเตอร์</vt:lpstr>
      <vt:lpstr>2.ประเภทของคอมพิวเตอร์</vt:lpstr>
      <vt:lpstr>2.ประเภทของคอมพิวเตอร์</vt:lpstr>
      <vt:lpstr>2.ประเภทของคอมพิวเตอร์</vt:lpstr>
      <vt:lpstr>2.ประเภทของคอมพิวเตอร์</vt:lpstr>
      <vt:lpstr>2.ประเภทของคอมพิวเตอร์</vt:lpstr>
      <vt:lpstr>2.ประเภทของคอมพิวเตอร์</vt:lpstr>
      <vt:lpstr>2.ประเภทของคอมพิวเตอร์</vt:lpstr>
      <vt:lpstr>2.ประเภทของคอมพิวเตอร์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3.องค์ประกอบของระบบคอมพิวเตอร์</vt:lpstr>
      <vt:lpstr>แบบฝึกหัด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พีรพัฒน์ ทองพานิชย์</dc:creator>
  <cp:lastModifiedBy>Prapas Thongrak</cp:lastModifiedBy>
  <cp:revision>141</cp:revision>
  <cp:lastPrinted>2021-07-09T09:44:47Z</cp:lastPrinted>
  <dcterms:created xsi:type="dcterms:W3CDTF">2020-07-08T06:10:21Z</dcterms:created>
  <dcterms:modified xsi:type="dcterms:W3CDTF">2021-07-11T06:13:35Z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0x010100387D729E43782143BD9B185538B58C61</vt:lpwstr>
  </property>
</Properties>
</file>